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8" showSpecialPlsOnTitleSld="0" saveSubsetFonts="1">
  <p:sldMasterIdLst>
    <p:sldMasterId id="2147483878" r:id="rId1"/>
  </p:sldMasterIdLst>
  <p:notesMasterIdLst>
    <p:notesMasterId r:id="rId52"/>
  </p:notesMasterIdLst>
  <p:sldIdLst>
    <p:sldId id="457" r:id="rId2"/>
    <p:sldId id="541" r:id="rId3"/>
    <p:sldId id="610" r:id="rId4"/>
    <p:sldId id="611" r:id="rId5"/>
    <p:sldId id="612" r:id="rId6"/>
    <p:sldId id="613" r:id="rId7"/>
    <p:sldId id="614" r:id="rId8"/>
    <p:sldId id="542" r:id="rId9"/>
    <p:sldId id="543" r:id="rId10"/>
    <p:sldId id="615" r:id="rId11"/>
    <p:sldId id="545" r:id="rId12"/>
    <p:sldId id="546" r:id="rId13"/>
    <p:sldId id="616" r:id="rId14"/>
    <p:sldId id="547" r:id="rId15"/>
    <p:sldId id="548" r:id="rId16"/>
    <p:sldId id="549" r:id="rId17"/>
    <p:sldId id="550" r:id="rId18"/>
    <p:sldId id="551" r:id="rId19"/>
    <p:sldId id="617" r:id="rId20"/>
    <p:sldId id="618" r:id="rId21"/>
    <p:sldId id="552" r:id="rId22"/>
    <p:sldId id="619" r:id="rId23"/>
    <p:sldId id="553" r:id="rId24"/>
    <p:sldId id="554" r:id="rId25"/>
    <p:sldId id="555" r:id="rId26"/>
    <p:sldId id="620" r:id="rId27"/>
    <p:sldId id="621" r:id="rId28"/>
    <p:sldId id="622" r:id="rId29"/>
    <p:sldId id="557" r:id="rId30"/>
    <p:sldId id="623" r:id="rId31"/>
    <p:sldId id="624" r:id="rId32"/>
    <p:sldId id="559" r:id="rId33"/>
    <p:sldId id="560" r:id="rId34"/>
    <p:sldId id="625" r:id="rId35"/>
    <p:sldId id="626" r:id="rId36"/>
    <p:sldId id="627" r:id="rId37"/>
    <p:sldId id="628" r:id="rId38"/>
    <p:sldId id="629" r:id="rId39"/>
    <p:sldId id="561" r:id="rId40"/>
    <p:sldId id="562" r:id="rId41"/>
    <p:sldId id="563" r:id="rId42"/>
    <p:sldId id="564" r:id="rId43"/>
    <p:sldId id="631" r:id="rId44"/>
    <p:sldId id="565" r:id="rId45"/>
    <p:sldId id="632" r:id="rId46"/>
    <p:sldId id="566" r:id="rId47"/>
    <p:sldId id="630" r:id="rId48"/>
    <p:sldId id="567" r:id="rId49"/>
    <p:sldId id="535" r:id="rId50"/>
    <p:sldId id="633"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0" autoAdjust="0"/>
    <p:restoredTop sz="84845" autoAdjust="0"/>
  </p:normalViewPr>
  <p:slideViewPr>
    <p:cSldViewPr>
      <p:cViewPr>
        <p:scale>
          <a:sx n="87" d="100"/>
          <a:sy n="87" d="100"/>
        </p:scale>
        <p:origin x="-141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3.3.1.3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64</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7.22. Note this is an attribute of the</a:t>
            </a:r>
            <a:r>
              <a:rPr lang="en-US" baseline="0" smtClean="0"/>
              <a:t> expression, not the manifestation. The duration of Shirley Temple is given on the box. The duration of Kubrik is also given on the box, but I added the length of Fear and Desire to a “special feature” included with the film to arrive at 88 min. for the total duration of the DVD.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65</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on this one I only recorded color content for the main film(s). In the Shirley Temple</a:t>
            </a:r>
            <a:r>
              <a:rPr lang="en-US" baseline="0" smtClean="0"/>
              <a:t> example, the films are all of more or less equal weight, but Fear and desire also has a “bonus” film, not mentioned in the title, that is in color.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67</a:t>
            </a:fld>
            <a:endParaRPr lang="en-US"/>
          </a:p>
        </p:txBody>
      </p:sp>
    </p:spTree>
    <p:extLst>
      <p:ext uri="{BB962C8B-B14F-4D97-AF65-F5344CB8AC3E}">
        <p14:creationId xmlns:p14="http://schemas.microsoft.com/office/powerpoint/2010/main" val="228988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68</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69</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most common combination, but Record</a:t>
            </a:r>
            <a:r>
              <a:rPr lang="en-US" baseline="0" smtClean="0"/>
              <a:t> content type as appropriate--might also be, for example, performed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70</a:t>
            </a:fld>
            <a:endParaRPr lang="en-US"/>
          </a:p>
        </p:txBody>
      </p:sp>
    </p:spTree>
    <p:extLst>
      <p:ext uri="{BB962C8B-B14F-4D97-AF65-F5344CB8AC3E}">
        <p14:creationId xmlns:p14="http://schemas.microsoft.com/office/powerpoint/2010/main" val="503060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this information used to be recorded</a:t>
            </a:r>
            <a:r>
              <a:rPr lang="en-US" baseline="0" smtClean="0"/>
              <a:t> in 300 subfield $b.</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71</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other sound characteristics but these are the most commonly recorded</a:t>
            </a:r>
            <a:r>
              <a:rPr lang="en-US" baseline="0" smtClean="0"/>
              <a: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72</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This information all comes from the container of this disc. The other disc doesn’t have any information. We can infer that it’s digital and optical from its format. Given the date of the films (1953) we might have been able to guess “mono” but I decided not to.</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73</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3.18</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74</a:t>
            </a:fld>
            <a:endParaRPr lang="en-US"/>
          </a:p>
        </p:txBody>
      </p:sp>
    </p:spTree>
    <p:extLst>
      <p:ext uri="{BB962C8B-B14F-4D97-AF65-F5344CB8AC3E}">
        <p14:creationId xmlns:p14="http://schemas.microsoft.com/office/powerpoint/2010/main" val="324211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279485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both of these cases this information was on the container.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75</a:t>
            </a:fld>
            <a:endParaRPr lang="en-US"/>
          </a:p>
        </p:txBody>
      </p:sp>
    </p:spTree>
    <p:extLst>
      <p:ext uri="{BB962C8B-B14F-4D97-AF65-F5344CB8AC3E}">
        <p14:creationId xmlns:p14="http://schemas.microsoft.com/office/powerpoint/2010/main" val="238698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76</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77</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78</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RDA 7.7</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80</a:t>
            </a:fld>
            <a:endParaRPr lang="en-US"/>
          </a:p>
        </p:txBody>
      </p:sp>
    </p:spTree>
    <p:extLst>
      <p:ext uri="{BB962C8B-B14F-4D97-AF65-F5344CB8AC3E}">
        <p14:creationId xmlns:p14="http://schemas.microsoft.com/office/powerpoint/2010/main" val="328200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through the title</a:t>
            </a:r>
            <a:r>
              <a:rPr lang="en-US" baseline="0" smtClean="0"/>
              <a:t> frames here.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81</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82</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7.19.</a:t>
            </a:r>
          </a:p>
          <a:p>
            <a:endParaRPr lang="en-US" b="1" smtClean="0"/>
          </a:p>
          <a:p>
            <a:r>
              <a:rPr lang="en-US" b="1" smtClean="0"/>
              <a:t>You</a:t>
            </a:r>
            <a:r>
              <a:rPr lang="en-US" b="1" baseline="0" smtClean="0"/>
              <a:t> might see something like this (from http://onvideos.wordpress.com/)</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83</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84</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85</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DVDs</a:t>
            </a:r>
            <a:r>
              <a:rPr lang="en-US" baseline="0" smtClean="0"/>
              <a:t> frequently have more than one work on them. What do you do? </a:t>
            </a:r>
            <a:r>
              <a:rPr lang="en-US" b="1" baseline="0" smtClean="0"/>
              <a:t>Read together 2.3.2.9.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2798582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indicator 1 = cast.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86</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87</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6.27.1.3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89</a:t>
            </a:fld>
            <a:endParaRPr lang="en-US"/>
          </a:p>
        </p:txBody>
      </p:sp>
    </p:spTree>
    <p:extLst>
      <p:ext uri="{BB962C8B-B14F-4D97-AF65-F5344CB8AC3E}">
        <p14:creationId xmlns:p14="http://schemas.microsoft.com/office/powerpoint/2010/main" val="17514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The authorized access point for Planet of the apes has a qualifier because there are more than one film with the same title.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2.4.1.1, exceptions for performers</a:t>
            </a:r>
            <a:r>
              <a:rPr lang="en-US" b="1" baseline="0" smtClean="0"/>
              <a:t> and narrators--click through to 7.23.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through the title frames</a:t>
            </a:r>
            <a:r>
              <a:rPr lang="en-US" b="1" baseline="0" smtClean="0"/>
              <a:t> to decide what to include.</a:t>
            </a:r>
          </a:p>
          <a:p>
            <a:endParaRPr lang="en-US" b="1" baseline="0" smtClean="0"/>
          </a:p>
          <a:p>
            <a:r>
              <a:rPr lang="en-US" b="1" baseline="0" smtClean="0"/>
              <a:t>This is a bit of a grey area. Producers and prominently named screenwriters are usually included in statements of responsibility for films, even though they might be “artistic or technical credits”. Writers of the music are not recorded here, they are recorded in an artistic/technical credits note.</a:t>
            </a:r>
          </a:p>
          <a:p>
            <a:endParaRPr lang="en-US" b="1" baseline="0" smtClean="0"/>
          </a:p>
          <a:p>
            <a:r>
              <a:rPr lang="en-US" b="1" baseline="0" smtClean="0"/>
              <a:t>In the case of Shirley Temple, there isn’t really a statement of responsibility that applies to the resource as a whole; we could include SoRs for each part, but since the second part is itself a collective title for several short films, perhaps better not to record any SofR here.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See MARC 246 if</a:t>
            </a:r>
            <a:r>
              <a:rPr lang="en-US" b="1" baseline="0" smtClean="0"/>
              <a:t> you need a coding reminder.</a:t>
            </a:r>
          </a:p>
          <a:p>
            <a:endParaRPr lang="en-US" b="1" baseline="0" smtClean="0"/>
          </a:p>
          <a:p>
            <a:r>
              <a:rPr lang="en-US" b="1" baseline="0" smtClean="0"/>
              <a:t>Variant titles are not core. Record them if you think they would help lead the user to the resource.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62</a:t>
            </a:fld>
            <a:endParaRPr lang="en-US"/>
          </a:p>
        </p:txBody>
      </p:sp>
    </p:spTree>
    <p:extLst>
      <p:ext uri="{BB962C8B-B14F-4D97-AF65-F5344CB8AC3E}">
        <p14:creationId xmlns:p14="http://schemas.microsoft.com/office/powerpoint/2010/main" val="177272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13b</a:t>
            </a:r>
            <a:br>
              <a:rPr lang="en-US" sz="3600" b="1" smtClean="0"/>
            </a:br>
            <a:r>
              <a:rPr lang="en-US" sz="3600" b="1" smtClean="0"/>
              <a:t>Describing Moving Image Resources</a:t>
            </a:r>
            <a:br>
              <a:rPr lang="en-US" sz="3600" b="1" smtClean="0"/>
            </a:br>
            <a:endParaRPr lang="en-US" sz="2400"/>
          </a:p>
        </p:txBody>
      </p:sp>
      <p:sp>
        <p:nvSpPr>
          <p:cNvPr id="6"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titles</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sz="2400" b="1" smtClean="0"/>
              <a:t>Record in 246</a:t>
            </a:r>
          </a:p>
          <a:p>
            <a:pPr marL="0" indent="0">
              <a:buNone/>
            </a:pPr>
            <a:endParaRPr lang="en-US" sz="2400" b="1" smtClean="0"/>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p>
          <a:p>
            <a:pPr marL="0" indent="0">
              <a:buNone/>
            </a:pPr>
            <a:r>
              <a:rPr lang="en-US" sz="2400" smtClean="0"/>
              <a:t>246 3	$a </a:t>
            </a:r>
            <a:r>
              <a:rPr lang="en-US" sz="2400" b="1" smtClean="0">
                <a:solidFill>
                  <a:srgbClr val="FF0000"/>
                </a:solidFill>
              </a:rPr>
              <a:t>Shirley Temple festival</a:t>
            </a:r>
            <a:endParaRPr lang="en-US" sz="2400" b="1">
              <a:solidFill>
                <a:srgbClr val="FF0000"/>
              </a:solidFill>
            </a:endParaRP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extLst>
      <p:ext uri="{BB962C8B-B14F-4D97-AF65-F5344CB8AC3E}">
        <p14:creationId xmlns:p14="http://schemas.microsoft.com/office/powerpoint/2010/main" val="34273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pPr marL="0" indent="0">
              <a:buNone/>
            </a:pPr>
            <a:r>
              <a:rPr lang="en-US" sz="2400" smtClean="0"/>
              <a:t>245 00</a:t>
            </a:r>
            <a:r>
              <a:rPr lang="en-US" sz="2400"/>
              <a:t>	</a:t>
            </a:r>
            <a:r>
              <a:rPr lang="en-US" sz="2400" smtClean="0"/>
              <a:t>$a </a:t>
            </a:r>
            <a:r>
              <a:rPr lang="en-US" sz="2400"/>
              <a:t>Victor Borge classic </a:t>
            </a:r>
            <a:r>
              <a:rPr lang="en-US" sz="2400" smtClean="0"/>
              <a:t>collection.</a:t>
            </a:r>
            <a:endParaRPr lang="en-US" sz="2400"/>
          </a:p>
          <a:p>
            <a:pPr marL="0" indent="0">
              <a:buNone/>
            </a:pPr>
            <a:r>
              <a:rPr lang="en-US" sz="2400" smtClean="0"/>
              <a:t>250	$a </a:t>
            </a:r>
            <a:r>
              <a:rPr lang="en-US" sz="2400" b="1">
                <a:solidFill>
                  <a:srgbClr val="FF0000"/>
                </a:solidFill>
              </a:rPr>
              <a:t>100th anniversary edition</a:t>
            </a:r>
            <a:r>
              <a:rPr lang="en-US" sz="2800" smtClean="0"/>
              <a:t>.</a:t>
            </a:r>
            <a:endParaRPr lang="en-US" sz="2800"/>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a:t>
            </a:r>
            <a:endParaRPr lang="en-US"/>
          </a:p>
          <a:p>
            <a:r>
              <a:rPr lang="en-US" smtClean="0"/>
              <a:t>Note: The production company is not usually the publisher of the manifestation you are describing.</a:t>
            </a:r>
          </a:p>
          <a:p>
            <a:r>
              <a:rPr lang="en-US" smtClean="0"/>
              <a:t>The production company is also </a:t>
            </a:r>
            <a:r>
              <a:rPr lang="en-US" i="1" smtClean="0"/>
              <a:t>not</a:t>
            </a:r>
            <a:r>
              <a:rPr lang="en-US" smtClean="0"/>
              <a:t> a producer in the sense of RDA 2.7 (Production statement)</a:t>
            </a:r>
          </a:p>
          <a:p>
            <a:r>
              <a:rPr lang="en-US" smtClean="0"/>
              <a:t>Production company is recorded in a note.</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pPr marL="0" indent="0">
              <a:buNone/>
            </a:pPr>
            <a:r>
              <a:rPr lang="en-US" sz="2400" dirty="0" smtClean="0"/>
              <a:t>245 </a:t>
            </a:r>
            <a:r>
              <a:rPr lang="en-US" sz="2400" dirty="0"/>
              <a:t>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a:t>
            </a:r>
          </a:p>
          <a:p>
            <a:pPr marL="0" indent="0">
              <a:buNone/>
            </a:pPr>
            <a:r>
              <a:rPr lang="en-US" sz="2400" dirty="0" smtClean="0"/>
              <a:t>264 </a:t>
            </a:r>
            <a:r>
              <a:rPr lang="en-US" sz="2400" dirty="0"/>
              <a:t>_1	$a New York, </a:t>
            </a:r>
            <a:r>
              <a:rPr lang="en-US" sz="2400" dirty="0" smtClean="0"/>
              <a:t>New York </a:t>
            </a:r>
            <a:r>
              <a:rPr lang="en-US" sz="2400" dirty="0"/>
              <a:t>: $b Kino Classics ; $a [Washington, D.C.] : $b Library of Congress, $c [2012</a:t>
            </a:r>
            <a:r>
              <a:rPr lang="en-US" sz="2400" dirty="0" smtClean="0"/>
              <a:t>]</a:t>
            </a:r>
          </a:p>
          <a:p>
            <a:pPr marL="0" indent="0">
              <a:buNone/>
            </a:pPr>
            <a:endParaRPr lang="en-US" sz="2400" dirty="0" smtClean="0"/>
          </a:p>
          <a:p>
            <a:pPr marL="0" indent="0">
              <a:buNone/>
            </a:pPr>
            <a:r>
              <a:rPr lang="en-US" sz="2400" dirty="0"/>
              <a:t>245 04	$a The little princess ; $b Shirley Temple festival.</a:t>
            </a:r>
          </a:p>
          <a:p>
            <a:pPr marL="0" indent="0">
              <a:buNone/>
            </a:pPr>
            <a:r>
              <a:rPr lang="en-US" sz="2400" dirty="0"/>
              <a:t>264 _1	$a New York, N.Y. : $b </a:t>
            </a:r>
            <a:r>
              <a:rPr lang="en-US" sz="2400" dirty="0" err="1"/>
              <a:t>GoodTimes</a:t>
            </a:r>
            <a:r>
              <a:rPr lang="en-US" sz="2400" dirty="0"/>
              <a:t> Entertainment Limited, $c [2002]</a:t>
            </a:r>
          </a:p>
          <a:p>
            <a:pPr marL="0" indent="0">
              <a:buNone/>
            </a:pPr>
            <a:endParaRPr lang="en-US" dirty="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extLst>
      <p:ext uri="{BB962C8B-B14F-4D97-AF65-F5344CB8AC3E}">
        <p14:creationId xmlns:p14="http://schemas.microsoft.com/office/powerpoint/2010/main" val="79499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Optionally, record copyright information</a:t>
            </a:r>
          </a:p>
          <a:p>
            <a:endParaRPr lang="en-US"/>
          </a:p>
          <a:p>
            <a:pPr marL="0" indent="0">
              <a:buNone/>
            </a:pPr>
            <a:r>
              <a:rPr lang="en-US" sz="2400" smtClean="0"/>
              <a:t>245 </a:t>
            </a:r>
            <a:r>
              <a:rPr lang="en-US" sz="2400"/>
              <a:t>04	$a The little princess ; $b Shirley Temple festival.</a:t>
            </a:r>
          </a:p>
          <a:p>
            <a:pPr marL="0" indent="0">
              <a:buNone/>
            </a:pPr>
            <a:r>
              <a:rPr lang="en-US" sz="2400"/>
              <a:t>264 _1	$a New York, N.Y. : $b GoodTimes Entertainment Limited, $c [2002</a:t>
            </a:r>
            <a:r>
              <a:rPr lang="en-US" sz="2400" smtClean="0"/>
              <a:t>]</a:t>
            </a:r>
          </a:p>
          <a:p>
            <a:pPr marL="0" indent="0">
              <a:buNone/>
            </a:pPr>
            <a:r>
              <a:rPr lang="en-US" sz="2400" smtClean="0"/>
              <a:t>264 _4	$c </a:t>
            </a:r>
            <a:r>
              <a:rPr lang="en-US" sz="2400" b="1">
                <a:solidFill>
                  <a:srgbClr val="FF0000"/>
                </a:solidFill>
              </a:rPr>
              <a:t>©2002</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61</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62</a:t>
            </a:fld>
            <a:endParaRPr lang="en-US"/>
          </a:p>
        </p:txBody>
      </p:sp>
    </p:spTree>
    <p:extLst>
      <p:ext uri="{BB962C8B-B14F-4D97-AF65-F5344CB8AC3E}">
        <p14:creationId xmlns:p14="http://schemas.microsoft.com/office/powerpoint/2010/main" val="416460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_3 $b </a:t>
            </a:r>
            <a:r>
              <a:rPr lang="en-US"/>
              <a:t>Universal Music Classics </a:t>
            </a:r>
            <a:r>
              <a:rPr lang="en-US" smtClean="0"/>
              <a:t>Group</a:t>
            </a:r>
          </a:p>
          <a:p>
            <a:pPr marL="400050" lvl="1" indent="0">
              <a:buNone/>
            </a:pPr>
            <a:endParaRPr lang="en-US" smtClean="0"/>
          </a:p>
          <a:p>
            <a:pPr marL="800100" lvl="2" indent="0">
              <a:buNone/>
            </a:pPr>
            <a:r>
              <a:rPr lang="en-US" i="1"/>
              <a:t>Source reads: </a:t>
            </a:r>
            <a:r>
              <a:rPr lang="en-US"/>
              <a:t>Manufactured and marketed by Universal Music Classics </a:t>
            </a:r>
            <a:r>
              <a:rPr lang="en-US" smtClean="0"/>
              <a:t>Group; no place given.</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26337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video </a:t>
            </a:r>
            <a:r>
              <a:rPr lang="en-US" i="1" smtClean="0"/>
              <a:t>or </a:t>
            </a:r>
            <a:r>
              <a:rPr lang="en-US" smtClean="0"/>
              <a:t>projected image term from the carrier type list in 3.3.1.3</a:t>
            </a:r>
            <a:endParaRPr lang="en-US"/>
          </a:p>
          <a:p>
            <a:pPr marL="400050" lvl="1" indent="0">
              <a:buNone/>
            </a:pPr>
            <a:r>
              <a:rPr lang="en-US" b="1" smtClean="0"/>
              <a:t>	300</a:t>
            </a:r>
            <a:r>
              <a:rPr lang="en-US" b="1"/>
              <a:t>	$a </a:t>
            </a:r>
            <a:r>
              <a:rPr lang="en-US" b="1" smtClean="0"/>
              <a:t>1 videodisc</a:t>
            </a:r>
            <a:endParaRPr lang="en-US" b="1"/>
          </a:p>
          <a:p>
            <a:pPr marL="400050" lvl="1" indent="0">
              <a:buNone/>
            </a:pPr>
            <a:r>
              <a:rPr lang="en-US" b="1" smtClean="0"/>
              <a:t>	300</a:t>
            </a:r>
            <a:r>
              <a:rPr lang="en-US" b="1"/>
              <a:t>	$a </a:t>
            </a:r>
            <a:r>
              <a:rPr lang="en-US" b="1" smtClean="0"/>
              <a:t>3 film reels</a:t>
            </a:r>
          </a:p>
          <a:p>
            <a:pPr marL="457200" indent="-457200"/>
            <a:r>
              <a:rPr lang="en-US" i="1" smtClean="0"/>
              <a:t>Alternatively,</a:t>
            </a:r>
            <a:r>
              <a:rPr lang="en-US" smtClean="0"/>
              <a:t> use a term in common usage if your agency prefers it</a:t>
            </a:r>
          </a:p>
          <a:p>
            <a:pPr marL="0" lvl="1" indent="0">
              <a:buNone/>
            </a:pPr>
            <a:r>
              <a:rPr lang="en-US" b="1" smtClean="0"/>
              <a:t>	300</a:t>
            </a:r>
            <a:r>
              <a:rPr lang="en-US" b="1"/>
              <a:t>	$a </a:t>
            </a:r>
            <a:r>
              <a:rPr lang="en-US" b="1" smtClean="0"/>
              <a:t>2 DVDs</a:t>
            </a:r>
            <a:endParaRPr lang="en-US" b="1"/>
          </a:p>
          <a:p>
            <a:pPr marL="457200" indent="-457200"/>
            <a:endParaRPr lang="en-US" i="1"/>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64</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(7.22)</a:t>
            </a:r>
            <a:endParaRPr lang="en-US"/>
          </a:p>
        </p:txBody>
      </p:sp>
      <p:sp>
        <p:nvSpPr>
          <p:cNvPr id="3" name="Content Placeholder 2"/>
          <p:cNvSpPr>
            <a:spLocks noGrp="1"/>
          </p:cNvSpPr>
          <p:nvPr>
            <p:ph idx="1"/>
          </p:nvPr>
        </p:nvSpPr>
        <p:spPr/>
        <p:txBody>
          <a:bodyPr/>
          <a:lstStyle/>
          <a:p>
            <a:r>
              <a:rPr lang="en-US" smtClean="0"/>
              <a:t>Record the duration in parentheses following the extent if it can be determined. Abbreviate “hr.” “min.” “sec.”</a:t>
            </a:r>
            <a:endParaRPr lang="en-US"/>
          </a:p>
          <a:p>
            <a:pPr marL="1257300" lvl="3" indent="0">
              <a:buNone/>
            </a:pPr>
            <a:endParaRPr lang="en-US"/>
          </a:p>
          <a:p>
            <a:pPr marL="1257300" lvl="3" indent="0">
              <a:buNone/>
            </a:pPr>
            <a:r>
              <a:rPr lang="en-US" smtClean="0"/>
              <a:t>245 04 $a </a:t>
            </a:r>
            <a:r>
              <a:rPr lang="en-US"/>
              <a:t>The little princess ; $b Shirley Temple festival.</a:t>
            </a:r>
          </a:p>
          <a:p>
            <a:pPr marL="1257300" lvl="3" indent="0">
              <a:buNone/>
            </a:pPr>
            <a:r>
              <a:rPr lang="en-US" smtClean="0"/>
              <a:t>300</a:t>
            </a:r>
            <a:r>
              <a:rPr lang="en-US"/>
              <a:t>	$a </a:t>
            </a:r>
            <a:r>
              <a:rPr lang="en-US" smtClean="0"/>
              <a:t>1 videodisc (</a:t>
            </a:r>
            <a:r>
              <a:rPr lang="en-US" b="1" smtClean="0">
                <a:solidFill>
                  <a:srgbClr val="FF0000"/>
                </a:solidFill>
              </a:rPr>
              <a:t>147 min.</a:t>
            </a:r>
            <a:r>
              <a:rPr lang="en-US" smtClean="0"/>
              <a:t>) </a:t>
            </a:r>
          </a:p>
          <a:p>
            <a:pPr marL="1257300" lvl="3" indent="0">
              <a:buNone/>
            </a:pPr>
            <a:endParaRPr lang="en-US" b="1"/>
          </a:p>
          <a:p>
            <a:pPr marL="1257300" lvl="3" indent="0">
              <a:buNone/>
            </a:pPr>
            <a:r>
              <a:rPr lang="en-US"/>
              <a:t>245 </a:t>
            </a:r>
            <a:r>
              <a:rPr lang="en-US" smtClean="0"/>
              <a:t>00 $a </a:t>
            </a:r>
            <a:r>
              <a:rPr lang="en-US"/>
              <a:t>Fear and desire / $c written by Howard Sackler ; produced by Stanley Kubrick ; associate producer, Martin Perveler. </a:t>
            </a:r>
            <a:endParaRPr lang="en-US" smtClean="0"/>
          </a:p>
          <a:p>
            <a:pPr marL="1257300" lvl="3" indent="0">
              <a:buNone/>
            </a:pPr>
            <a:r>
              <a:rPr lang="en-US" smtClean="0"/>
              <a:t>300</a:t>
            </a:r>
            <a:r>
              <a:rPr lang="en-US"/>
              <a:t>	$a </a:t>
            </a:r>
            <a:r>
              <a:rPr lang="en-US" smtClean="0"/>
              <a:t>1 videodisc (</a:t>
            </a:r>
            <a:r>
              <a:rPr lang="en-US" b="1" smtClean="0">
                <a:solidFill>
                  <a:srgbClr val="FF0000"/>
                </a:solidFill>
              </a:rPr>
              <a:t>88 min.</a:t>
            </a:r>
            <a:r>
              <a:rPr lang="en-US" smtClean="0"/>
              <a:t>)</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65</a:t>
            </a:fld>
            <a:endParaRPr lang="en-US"/>
          </a:p>
        </p:txBody>
      </p:sp>
    </p:spTree>
    <p:extLst>
      <p:ext uri="{BB962C8B-B14F-4D97-AF65-F5344CB8AC3E}">
        <p14:creationId xmlns:p14="http://schemas.microsoft.com/office/powerpoint/2010/main" val="410193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content (7.18)</a:t>
            </a:r>
            <a:endParaRPr lang="en-US"/>
          </a:p>
        </p:txBody>
      </p:sp>
      <p:sp>
        <p:nvSpPr>
          <p:cNvPr id="3" name="Content Placeholder 2"/>
          <p:cNvSpPr>
            <a:spLocks noGrp="1"/>
          </p:cNvSpPr>
          <p:nvPr>
            <p:ph idx="1"/>
          </p:nvPr>
        </p:nvSpPr>
        <p:spPr/>
        <p:txBody>
          <a:bodyPr/>
          <a:lstStyle/>
          <a:p>
            <a:r>
              <a:rPr lang="en-US" smtClean="0"/>
              <a:t>Record “sound” or “silent” in 300 $b</a:t>
            </a:r>
          </a:p>
          <a:p>
            <a:pPr marL="0" indent="0">
              <a:buNone/>
            </a:pPr>
            <a:endParaRPr lang="en-US" sz="2400" smtClean="0"/>
          </a:p>
          <a:p>
            <a:pPr marL="0" indent="0">
              <a:buNone/>
            </a:pPr>
            <a:r>
              <a:rPr lang="en-US" sz="2400" smtClean="0"/>
              <a:t>245 </a:t>
            </a:r>
            <a:r>
              <a:rPr lang="en-US" sz="2400"/>
              <a:t>04 $a The little princess ; $b Shirley Temple festival.</a:t>
            </a:r>
          </a:p>
          <a:p>
            <a:pPr marL="0" indent="0">
              <a:buNone/>
            </a:pPr>
            <a:r>
              <a:rPr lang="en-US" sz="2400"/>
              <a:t>300	$a 1 videodisc (147 min</a:t>
            </a:r>
            <a:r>
              <a:rPr lang="en-US" sz="2400" smtClean="0"/>
              <a:t>.) : $b </a:t>
            </a:r>
            <a:r>
              <a:rPr lang="en-US" sz="2400" b="1" smtClean="0">
                <a:solidFill>
                  <a:srgbClr val="FF0000"/>
                </a:solidFill>
              </a:rPr>
              <a:t>sound</a:t>
            </a:r>
            <a:endParaRPr lang="en-US" sz="2400" b="1">
              <a:solidFill>
                <a:srgbClr val="FF0000"/>
              </a:solidFill>
            </a:endParaRPr>
          </a:p>
          <a:p>
            <a:pPr marL="0" indent="0">
              <a:buNone/>
            </a:pPr>
            <a:endParaRPr lang="en-US" sz="2400" b="1"/>
          </a:p>
          <a:p>
            <a:pPr marL="0" indent="0">
              <a:buNone/>
            </a:pPr>
            <a:r>
              <a:rPr lang="en-US" sz="2400"/>
              <a:t>245 00 $a Fear and desire / $c written by Howard Sackler ; produced by Stanley Kubrick ; associate producer, Martin Perveler. </a:t>
            </a:r>
          </a:p>
          <a:p>
            <a:pPr marL="0" indent="0">
              <a:buNone/>
            </a:pPr>
            <a:r>
              <a:rPr lang="en-US" sz="2400"/>
              <a:t>300	$a 1 videodisc (88 min</a:t>
            </a:r>
            <a:r>
              <a:rPr lang="en-US" sz="2400" smtClean="0"/>
              <a:t>.) : $b </a:t>
            </a:r>
            <a:r>
              <a:rPr lang="en-US" sz="2400" b="1" smtClean="0">
                <a:solidFill>
                  <a:srgbClr val="FF0000"/>
                </a:solidFill>
              </a:rPr>
              <a:t>sound</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66</a:t>
            </a:fld>
            <a:endParaRPr lang="en-US"/>
          </a:p>
        </p:txBody>
      </p:sp>
    </p:spTree>
    <p:extLst>
      <p:ext uri="{BB962C8B-B14F-4D97-AF65-F5344CB8AC3E}">
        <p14:creationId xmlns:p14="http://schemas.microsoft.com/office/powerpoint/2010/main" val="40284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r>
              <a:rPr lang="en-US" smtClean="0"/>
              <a:t>However, see 2.3.1.6: </a:t>
            </a:r>
            <a:r>
              <a:rPr lang="en-US"/>
              <a:t>Do not transcribe words that serve as an introduction and are not intended to be part of the title</a:t>
            </a:r>
            <a:r>
              <a:rPr lang="en-US" smtClean="0"/>
              <a:t>.</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(7.17.3)</a:t>
            </a:r>
            <a:endParaRPr lang="en-US"/>
          </a:p>
        </p:txBody>
      </p:sp>
      <p:sp>
        <p:nvSpPr>
          <p:cNvPr id="3" name="Content Placeholder 2"/>
          <p:cNvSpPr>
            <a:spLocks noGrp="1"/>
          </p:cNvSpPr>
          <p:nvPr>
            <p:ph idx="1"/>
          </p:nvPr>
        </p:nvSpPr>
        <p:spPr/>
        <p:txBody>
          <a:bodyPr/>
          <a:lstStyle/>
          <a:p>
            <a:r>
              <a:rPr lang="en-US" smtClean="0"/>
              <a:t>Record “color” and/or “black and white” in 300 $b</a:t>
            </a:r>
            <a:endParaRPr lang="en-US" sz="2400" smtClean="0"/>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a:t>300	$a 1 videodisc (147 min</a:t>
            </a:r>
            <a:r>
              <a:rPr lang="en-US" sz="2000" smtClean="0"/>
              <a:t>.) : $b sound, </a:t>
            </a:r>
            <a:r>
              <a:rPr lang="en-US" sz="2000" b="1" smtClean="0">
                <a:solidFill>
                  <a:srgbClr val="FF0000"/>
                </a:solidFill>
              </a:rPr>
              <a:t>color and black and white</a:t>
            </a:r>
            <a:endParaRPr lang="en-US" sz="2000" b="1">
              <a:solidFill>
                <a:srgbClr val="FF0000"/>
              </a:solidFill>
            </a:endParaRPr>
          </a:p>
          <a:p>
            <a:pPr marL="0" indent="0">
              <a:buNone/>
            </a:pPr>
            <a:endParaRPr lang="en-US" sz="2000" b="1"/>
          </a:p>
          <a:p>
            <a:pPr marL="0" indent="0">
              <a:buNone/>
            </a:pPr>
            <a:r>
              <a:rPr lang="en-US" sz="2000"/>
              <a:t>245 00 $a Fear and desire / $c written by Howard Sackler ; produced by Stanley Kubrick ; associate producer, Martin Perveler. </a:t>
            </a:r>
          </a:p>
          <a:p>
            <a:pPr marL="0" indent="0">
              <a:buNone/>
            </a:pPr>
            <a:r>
              <a:rPr lang="en-US" sz="2000"/>
              <a:t>300	$a 1 videodisc (88 min</a:t>
            </a:r>
            <a:r>
              <a:rPr lang="en-US" sz="2000" smtClean="0"/>
              <a:t>.) : $b sound</a:t>
            </a:r>
            <a:r>
              <a:rPr lang="en-US" sz="2000" b="1" smtClean="0"/>
              <a:t>, </a:t>
            </a:r>
            <a:r>
              <a:rPr lang="en-US" sz="2000" b="1" smtClean="0">
                <a:solidFill>
                  <a:srgbClr val="FF0000"/>
                </a:solidFill>
              </a:rPr>
              <a:t>black and white</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67</a:t>
            </a:fld>
            <a:endParaRPr lang="en-US"/>
          </a:p>
        </p:txBody>
      </p:sp>
    </p:spTree>
    <p:extLst>
      <p:ext uri="{BB962C8B-B14F-4D97-AF65-F5344CB8AC3E}">
        <p14:creationId xmlns:p14="http://schemas.microsoft.com/office/powerpoint/2010/main" val="294904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a:t>
            </a:r>
          </a:p>
          <a:p>
            <a:pPr lvl="1"/>
            <a:r>
              <a:rPr lang="en-US" sz="2400" smtClean="0"/>
              <a:t>Discs: record diameter (LC records in inches)</a:t>
            </a:r>
          </a:p>
          <a:p>
            <a:pPr marL="1828800" lvl="4" indent="0">
              <a:buNone/>
            </a:pPr>
            <a:r>
              <a:rPr lang="en-US" smtClean="0"/>
              <a:t>DVD or MP3</a:t>
            </a:r>
          </a:p>
          <a:p>
            <a:pPr marL="914400" lvl="2" indent="0">
              <a:buNone/>
            </a:pPr>
            <a:r>
              <a:rPr lang="en-US" sz="2000" smtClean="0"/>
              <a:t>	300 ... ; $c 4 3/4 in. </a:t>
            </a:r>
            <a:r>
              <a:rPr lang="en-US" sz="2000" i="1" smtClean="0"/>
              <a:t>or </a:t>
            </a:r>
            <a:r>
              <a:rPr lang="en-US" sz="2000" smtClean="0"/>
              <a:t>12 cm</a:t>
            </a:r>
          </a:p>
          <a:p>
            <a:pPr marL="1828800" lvl="4" indent="0">
              <a:buNone/>
            </a:pPr>
            <a:r>
              <a:rPr lang="en-US" smtClean="0"/>
              <a:t>Laserdisc</a:t>
            </a:r>
          </a:p>
          <a:p>
            <a:pPr marL="914400" lvl="2" indent="0">
              <a:buNone/>
            </a:pPr>
            <a:r>
              <a:rPr lang="en-US" sz="2000"/>
              <a:t>	</a:t>
            </a:r>
            <a:r>
              <a:rPr lang="en-US" sz="2000" smtClean="0"/>
              <a:t>300 ... ; $c 12 in.</a:t>
            </a:r>
            <a:r>
              <a:rPr lang="en-US" sz="2000" i="1" smtClean="0"/>
              <a:t> or </a:t>
            </a:r>
            <a:r>
              <a:rPr lang="en-US" sz="2000" smtClean="0"/>
              <a:t>30 cm</a:t>
            </a:r>
            <a:endParaRPr lang="en-US" sz="2000"/>
          </a:p>
          <a:p>
            <a:pPr lvl="1"/>
            <a:r>
              <a:rPr lang="en-US" sz="2400" smtClean="0"/>
              <a:t>Cassettes: record the </a:t>
            </a:r>
            <a:r>
              <a:rPr lang="en-US" sz="2400" smtClean="0"/>
              <a:t>gauge </a:t>
            </a:r>
            <a:r>
              <a:rPr lang="en-US" sz="2400" smtClean="0"/>
              <a:t>(width) of the tape (LC records in metric)</a:t>
            </a:r>
          </a:p>
          <a:p>
            <a:pPr marL="914400" lvl="2" indent="0">
              <a:buNone/>
            </a:pPr>
            <a:r>
              <a:rPr lang="nb-NO" sz="2000" smtClean="0"/>
              <a:t>	Videocassette	</a:t>
            </a:r>
          </a:p>
          <a:p>
            <a:pPr marL="914400" lvl="2" indent="0">
              <a:buNone/>
            </a:pPr>
            <a:r>
              <a:rPr lang="nb-NO" sz="2000" smtClean="0"/>
              <a:t>	300 ... ; $c 13 mm</a:t>
            </a:r>
            <a:endParaRPr lang="en-US" sz="20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68</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400"/>
              <a:t>245 04 $a The little princess ; $b Shirley Temple festival.</a:t>
            </a:r>
          </a:p>
          <a:p>
            <a:pPr marL="0" indent="0">
              <a:buNone/>
            </a:pPr>
            <a:r>
              <a:rPr lang="en-US" sz="2400"/>
              <a:t>300	$a 1 videodisc (147 min.) : $b sound, color or black and </a:t>
            </a:r>
            <a:r>
              <a:rPr lang="en-US" sz="2400" smtClean="0"/>
              <a:t>white ; $c </a:t>
            </a:r>
            <a:r>
              <a:rPr lang="en-US" sz="2400" b="1" smtClean="0">
                <a:solidFill>
                  <a:srgbClr val="FF0000"/>
                </a:solidFill>
              </a:rPr>
              <a:t>4 3/4 in.</a:t>
            </a:r>
            <a:endParaRPr lang="en-US" sz="2400" b="1">
              <a:solidFill>
                <a:srgbClr val="FF0000"/>
              </a:solidFill>
            </a:endParaRPr>
          </a:p>
          <a:p>
            <a:pPr marL="0" indent="0">
              <a:buNone/>
            </a:pPr>
            <a:endParaRPr lang="en-US" sz="2400"/>
          </a:p>
          <a:p>
            <a:pPr marL="0" indent="0">
              <a:buNone/>
            </a:pPr>
            <a:r>
              <a:rPr lang="en-US" sz="2400"/>
              <a:t>245 00 $a Fear and desire / $c written by Howard Sackler ; produced by Stanley Kubrick ; associate producer, Martin Perveler. </a:t>
            </a:r>
          </a:p>
          <a:p>
            <a:pPr marL="0" indent="0">
              <a:buNone/>
            </a:pPr>
            <a:r>
              <a:rPr lang="en-US" sz="2400"/>
              <a:t>300	$a 1 videodisc (88 min.) : $b sound, black and white or </a:t>
            </a:r>
            <a:r>
              <a:rPr lang="en-US" sz="2400" smtClean="0"/>
              <a:t>color</a:t>
            </a:r>
            <a:r>
              <a:rPr lang="en-US" sz="2400"/>
              <a:t> ; $c </a:t>
            </a:r>
            <a:r>
              <a:rPr lang="en-US" sz="2400" b="1">
                <a:solidFill>
                  <a:srgbClr val="FF0000"/>
                </a:solidFill>
              </a:rPr>
              <a:t>4 3/4 in.</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69</a:t>
            </a:fld>
            <a:endParaRPr lang="en-US"/>
          </a:p>
        </p:txBody>
      </p:sp>
    </p:spTree>
    <p:extLst>
      <p:ext uri="{BB962C8B-B14F-4D97-AF65-F5344CB8AC3E}">
        <p14:creationId xmlns:p14="http://schemas.microsoft.com/office/powerpoint/2010/main" val="219070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endParaRPr lang="en-US" sz="2400" smtClean="0"/>
          </a:p>
          <a:p>
            <a:pPr marL="0" indent="0">
              <a:buNone/>
            </a:pPr>
            <a:r>
              <a:rPr lang="en-US" sz="2400" smtClean="0"/>
              <a:t>336  </a:t>
            </a:r>
            <a:r>
              <a:rPr lang="en-US" sz="2400"/>
              <a:t>	</a:t>
            </a:r>
            <a:r>
              <a:rPr lang="en-US" sz="2400" smtClean="0"/>
              <a:t>$a </a:t>
            </a:r>
            <a:r>
              <a:rPr lang="en-US" sz="2400"/>
              <a:t>two-dimensional moving image </a:t>
            </a:r>
            <a:r>
              <a:rPr lang="en-US" sz="2400" smtClean="0"/>
              <a:t>$2 rdacontent</a:t>
            </a:r>
          </a:p>
          <a:p>
            <a:pPr marL="0" indent="0">
              <a:buNone/>
            </a:pPr>
            <a:r>
              <a:rPr lang="en-US" sz="2400" smtClean="0"/>
              <a:t>337 </a:t>
            </a:r>
            <a:r>
              <a:rPr lang="en-US" sz="2400"/>
              <a:t>	</a:t>
            </a:r>
            <a:r>
              <a:rPr lang="en-US" sz="2400" smtClean="0"/>
              <a:t>$a video $2 </a:t>
            </a:r>
            <a:r>
              <a:rPr lang="en-US" sz="2400"/>
              <a:t>rdamedia	</a:t>
            </a:r>
            <a:endParaRPr lang="en-US" sz="2400" smtClean="0"/>
          </a:p>
          <a:p>
            <a:pPr marL="0" indent="0">
              <a:buNone/>
            </a:pPr>
            <a:r>
              <a:rPr lang="en-US" sz="2400" smtClean="0"/>
              <a:t>338  </a:t>
            </a:r>
            <a:r>
              <a:rPr lang="en-US" sz="2400"/>
              <a:t>	</a:t>
            </a:r>
            <a:r>
              <a:rPr lang="en-US" sz="2400" smtClean="0"/>
              <a:t>$a videodisc $2 rdacarrier</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70</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341437"/>
            <a:ext cx="8229600" cy="4525963"/>
          </a:xfrm>
        </p:spPr>
        <p:txBody>
          <a:bodyPr/>
          <a:lstStyle/>
          <a:p>
            <a:r>
              <a:rPr lang="en-US" smtClean="0"/>
              <a:t>Record in 344 field</a:t>
            </a:r>
          </a:p>
          <a:p>
            <a:pPr lvl="1"/>
            <a:r>
              <a:rPr lang="en-US" smtClean="0"/>
              <a:t>type of recording in $a</a:t>
            </a:r>
          </a:p>
          <a:p>
            <a:pPr marL="914400" lvl="2" indent="0">
              <a:buNone/>
            </a:pPr>
            <a:r>
              <a:rPr lang="en-US" smtClean="0"/>
              <a:t>344 $a digital</a:t>
            </a:r>
          </a:p>
          <a:p>
            <a:pPr marL="914400" lvl="2" indent="0">
              <a:buNone/>
            </a:pPr>
            <a:r>
              <a:rPr lang="en-US"/>
              <a:t>344 $a </a:t>
            </a:r>
            <a:r>
              <a:rPr lang="en-US" smtClean="0"/>
              <a:t>analog</a:t>
            </a:r>
          </a:p>
          <a:p>
            <a:pPr lvl="1"/>
            <a:endParaRPr lang="en-US" smtClean="0"/>
          </a:p>
          <a:p>
            <a:pPr lvl="1"/>
            <a:r>
              <a:rPr lang="en-US" smtClean="0"/>
              <a:t>recording medium in $b</a:t>
            </a:r>
          </a:p>
          <a:p>
            <a:pPr marL="914400" lvl="2" indent="0">
              <a:buNone/>
            </a:pPr>
            <a:r>
              <a:rPr lang="en-US" smtClean="0"/>
              <a:t>344 $b magnetic [for tapes]</a:t>
            </a:r>
          </a:p>
          <a:p>
            <a:pPr marL="914400" lvl="2" indent="0">
              <a:buNone/>
            </a:pPr>
            <a:r>
              <a:rPr lang="en-US" smtClean="0"/>
              <a:t>344 $b magneto-optical</a:t>
            </a:r>
          </a:p>
          <a:p>
            <a:pPr marL="914400" lvl="2" indent="0">
              <a:buNone/>
            </a:pPr>
            <a:r>
              <a:rPr lang="en-US" smtClean="0"/>
              <a:t>344 $b optical [for digital discs]</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71</a:t>
            </a:fld>
            <a:endParaRPr lang="en-US"/>
          </a:p>
        </p:txBody>
      </p:sp>
    </p:spTree>
    <p:extLst>
      <p:ext uri="{BB962C8B-B14F-4D97-AF65-F5344CB8AC3E}">
        <p14:creationId xmlns:p14="http://schemas.microsoft.com/office/powerpoint/2010/main" val="157805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in 344 field</a:t>
            </a:r>
          </a:p>
          <a:p>
            <a:pPr lvl="1"/>
            <a:r>
              <a:rPr lang="en-US" smtClean="0"/>
              <a:t>playback configuration in $g</a:t>
            </a:r>
          </a:p>
          <a:p>
            <a:pPr marL="914400" lvl="2" indent="0">
              <a:buNone/>
            </a:pPr>
            <a:r>
              <a:rPr lang="en-US" smtClean="0"/>
              <a:t>344 $g mono</a:t>
            </a:r>
          </a:p>
          <a:p>
            <a:pPr marL="914400" lvl="2" indent="0">
              <a:buNone/>
            </a:pPr>
            <a:r>
              <a:rPr lang="en-US" smtClean="0"/>
              <a:t>344 $g stereo</a:t>
            </a:r>
          </a:p>
          <a:p>
            <a:pPr marL="914400" lvl="2" indent="0">
              <a:buNone/>
            </a:pPr>
            <a:r>
              <a:rPr lang="en-US" smtClean="0"/>
              <a:t>344 $g quadraphonic</a:t>
            </a:r>
          </a:p>
          <a:p>
            <a:pPr marL="914400" lvl="2" indent="0">
              <a:buNone/>
            </a:pPr>
            <a:r>
              <a:rPr lang="en-US" smtClean="0"/>
              <a:t>344 $g surround</a:t>
            </a:r>
          </a:p>
          <a:p>
            <a:pPr lvl="1"/>
            <a:r>
              <a:rPr lang="en-US" smtClean="0"/>
              <a:t>special playback characteristics $h</a:t>
            </a:r>
          </a:p>
          <a:p>
            <a:pPr marL="914400" lvl="2" indent="0">
              <a:buNone/>
            </a:pPr>
            <a:r>
              <a:rPr lang="en-US" smtClean="0"/>
              <a:t>344 $h dbx encoded</a:t>
            </a:r>
          </a:p>
          <a:p>
            <a:pPr marL="914400" lvl="2" indent="0">
              <a:buNone/>
            </a:pPr>
            <a:r>
              <a:rPr lang="en-US" smtClean="0"/>
              <a:t>344 $h Dolby</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72</a:t>
            </a:fld>
            <a:endParaRPr lang="en-US"/>
          </a:p>
        </p:txBody>
      </p:sp>
    </p:spTree>
    <p:extLst>
      <p:ext uri="{BB962C8B-B14F-4D97-AF65-F5344CB8AC3E}">
        <p14:creationId xmlns:p14="http://schemas.microsoft.com/office/powerpoint/2010/main" val="221781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pPr marL="114300" indent="0">
              <a:buNone/>
            </a:pPr>
            <a:r>
              <a:rPr lang="en-US" sz="2400" smtClean="0"/>
              <a:t>End </a:t>
            </a:r>
            <a:r>
              <a:rPr lang="en-US" sz="2400"/>
              <a:t>the 344 field with $2 rda if you’ve used the vocabulary prescribed by RDA.</a:t>
            </a:r>
          </a:p>
          <a:p>
            <a:pPr marL="114300" indent="0">
              <a:buNone/>
            </a:pPr>
            <a:endParaRPr lang="en-US" sz="2400"/>
          </a:p>
          <a:p>
            <a:pPr marL="114300" indent="0">
              <a:buNone/>
            </a:pPr>
            <a:r>
              <a:rPr lang="en-US" sz="2400" smtClean="0"/>
              <a:t>245 </a:t>
            </a:r>
            <a:r>
              <a:rPr lang="en-US" sz="2400"/>
              <a:t>04 $a The little princess ; $b Shirley Temple festival.</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a:t>$g </a:t>
            </a:r>
            <a:r>
              <a:rPr lang="en-US" sz="2400" b="1">
                <a:solidFill>
                  <a:srgbClr val="FF0000"/>
                </a:solidFill>
              </a:rPr>
              <a:t>mono</a:t>
            </a:r>
            <a:r>
              <a:rPr lang="en-US" sz="2400">
                <a:solidFill>
                  <a:srgbClr val="FF0000"/>
                </a:solidFill>
              </a:rPr>
              <a:t> </a:t>
            </a:r>
            <a:r>
              <a:rPr lang="en-US" sz="2400"/>
              <a:t>$h </a:t>
            </a:r>
            <a:r>
              <a:rPr lang="en-US" sz="2400" b="1" smtClean="0">
                <a:solidFill>
                  <a:srgbClr val="FF0000"/>
                </a:solidFill>
              </a:rPr>
              <a:t>Dolby</a:t>
            </a:r>
            <a:r>
              <a:rPr lang="en-US" sz="2400" smtClean="0"/>
              <a:t> $2 rda</a:t>
            </a:r>
            <a:endParaRPr lang="en-US" sz="2400"/>
          </a:p>
          <a:p>
            <a:pPr marL="114300" indent="0">
              <a:buNone/>
            </a:pPr>
            <a:endParaRPr lang="en-US" sz="2400" smtClean="0"/>
          </a:p>
          <a:p>
            <a:pPr marL="114300" indent="0">
              <a:buNone/>
            </a:pPr>
            <a:r>
              <a:rPr lang="en-US" sz="2400" smtClean="0"/>
              <a:t>245 </a:t>
            </a:r>
            <a:r>
              <a:rPr lang="en-US" sz="2400"/>
              <a:t>00 $a Fear and desire / $c written by Howard Sackler ; produced by Stanley Kubrick ; associate producer, Martin Perveler. </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smtClean="0"/>
              <a:t>$</a:t>
            </a:r>
            <a:r>
              <a:rPr lang="en-US" sz="2400"/>
              <a:t>2 rda</a:t>
            </a:r>
          </a:p>
          <a:p>
            <a:pPr marL="114300" indent="0">
              <a:buNone/>
            </a:pPr>
            <a:endParaRPr lang="en-US" sz="3600"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73</a:t>
            </a:fld>
            <a:endParaRPr lang="en-US"/>
          </a:p>
        </p:txBody>
      </p:sp>
    </p:spTree>
    <p:extLst>
      <p:ext uri="{BB962C8B-B14F-4D97-AF65-F5344CB8AC3E}">
        <p14:creationId xmlns:p14="http://schemas.microsoft.com/office/powerpoint/2010/main" val="181849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Characteristic (3.18)</a:t>
            </a:r>
            <a:endParaRPr lang="en-US"/>
          </a:p>
        </p:txBody>
      </p:sp>
      <p:sp>
        <p:nvSpPr>
          <p:cNvPr id="3" name="Content Placeholder 2"/>
          <p:cNvSpPr>
            <a:spLocks noGrp="1"/>
          </p:cNvSpPr>
          <p:nvPr>
            <p:ph idx="1"/>
          </p:nvPr>
        </p:nvSpPr>
        <p:spPr/>
        <p:txBody>
          <a:bodyPr/>
          <a:lstStyle/>
          <a:p>
            <a:r>
              <a:rPr lang="en-US"/>
              <a:t>Technical specification relating to the encoding of video images in a resource</a:t>
            </a:r>
            <a:r>
              <a:rPr lang="en-US" smtClean="0"/>
              <a:t>.</a:t>
            </a:r>
          </a:p>
          <a:p>
            <a:r>
              <a:rPr lang="en-US" smtClean="0"/>
              <a:t>Record in 346</a:t>
            </a:r>
          </a:p>
          <a:p>
            <a:pPr lvl="1"/>
            <a:r>
              <a:rPr lang="en-US" smtClean="0"/>
              <a:t>Video format $a</a:t>
            </a:r>
          </a:p>
          <a:p>
            <a:pPr marL="914400" lvl="2" indent="0">
              <a:buNone/>
            </a:pPr>
            <a:r>
              <a:rPr lang="en-US" smtClean="0"/>
              <a:t>346 $a Beta</a:t>
            </a:r>
          </a:p>
          <a:p>
            <a:pPr marL="914400" lvl="2" indent="0">
              <a:buNone/>
            </a:pPr>
            <a:r>
              <a:rPr lang="en-US" smtClean="0"/>
              <a:t>346 $a VHS</a:t>
            </a:r>
          </a:p>
          <a:p>
            <a:pPr lvl="1"/>
            <a:r>
              <a:rPr lang="en-US" smtClean="0"/>
              <a:t>Broadcast standard $b</a:t>
            </a:r>
          </a:p>
          <a:p>
            <a:pPr marL="914400" lvl="2" indent="0">
              <a:buNone/>
            </a:pPr>
            <a:r>
              <a:rPr lang="en-US" smtClean="0"/>
              <a:t>346 $b HDTV</a:t>
            </a:r>
          </a:p>
          <a:p>
            <a:pPr marL="914400" lvl="2" indent="0">
              <a:buNone/>
            </a:pPr>
            <a:r>
              <a:rPr lang="en-US" smtClean="0"/>
              <a:t>346 $b NTSC</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74</a:t>
            </a:fld>
            <a:endParaRPr lang="en-US"/>
          </a:p>
        </p:txBody>
      </p:sp>
    </p:spTree>
    <p:extLst>
      <p:ext uri="{BB962C8B-B14F-4D97-AF65-F5344CB8AC3E}">
        <p14:creationId xmlns:p14="http://schemas.microsoft.com/office/powerpoint/2010/main" val="256301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Video Characteristic (3.18)</a:t>
            </a:r>
          </a:p>
        </p:txBody>
      </p:sp>
      <p:sp>
        <p:nvSpPr>
          <p:cNvPr id="3" name="Content Placeholder 2"/>
          <p:cNvSpPr>
            <a:spLocks noGrp="1"/>
          </p:cNvSpPr>
          <p:nvPr>
            <p:ph idx="1"/>
          </p:nvPr>
        </p:nvSpPr>
        <p:spPr/>
        <p:txBody>
          <a:bodyPr/>
          <a:lstStyle/>
          <a:p>
            <a:pPr marL="114300" indent="0">
              <a:buNone/>
            </a:pPr>
            <a:r>
              <a:rPr lang="en-US" sz="2400"/>
              <a:t>End the </a:t>
            </a:r>
            <a:r>
              <a:rPr lang="en-US" sz="2400" smtClean="0"/>
              <a:t>346 </a:t>
            </a:r>
            <a:r>
              <a:rPr lang="en-US" sz="2400"/>
              <a:t>field with $2 rda if you’ve used the vocabulary prescribed by RDA</a:t>
            </a:r>
            <a:r>
              <a:rPr lang="en-US" sz="2400" smtClean="0"/>
              <a:t>.</a:t>
            </a:r>
          </a:p>
          <a:p>
            <a:pPr marL="114300" indent="0">
              <a:buNone/>
            </a:pPr>
            <a:endParaRPr lang="en-US" sz="2400"/>
          </a:p>
          <a:p>
            <a:pPr marL="114300" indent="0">
              <a:buNone/>
            </a:pPr>
            <a:r>
              <a:rPr lang="en-US" sz="2400" smtClean="0"/>
              <a:t>245 </a:t>
            </a:r>
            <a:r>
              <a:rPr lang="en-US" sz="2400"/>
              <a:t>04 $a The little princess ; $b Shirley Temple </a:t>
            </a:r>
            <a:r>
              <a:rPr lang="en-US" sz="2400" smtClean="0"/>
              <a:t>festival.</a:t>
            </a:r>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p>
          <a:p>
            <a:pPr marL="114300" indent="0">
              <a:buNone/>
            </a:pPr>
            <a:endParaRPr lang="en-US" sz="2400"/>
          </a:p>
          <a:p>
            <a:pPr marL="114300" indent="0">
              <a:buNone/>
            </a:pPr>
            <a:r>
              <a:rPr lang="en-US" sz="2400"/>
              <a:t>245 00 $a Fear and desire / $c written by Howard Sackler ; produced by Stanley Kubrick ; associate producer, Martin Perveler. </a:t>
            </a:r>
            <a:endParaRPr lang="en-US" sz="2400" smtClean="0"/>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endParaRPr lang="en-US" sz="28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75</a:t>
            </a:fld>
            <a:endParaRPr lang="en-US"/>
          </a:p>
        </p:txBody>
      </p:sp>
    </p:spTree>
    <p:extLst>
      <p:ext uri="{BB962C8B-B14F-4D97-AF65-F5344CB8AC3E}">
        <p14:creationId xmlns:p14="http://schemas.microsoft.com/office/powerpoint/2010/main" val="407632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File type in $a</a:t>
            </a:r>
          </a:p>
          <a:p>
            <a:pPr marL="914400" lvl="2" indent="0">
              <a:buNone/>
            </a:pPr>
            <a:r>
              <a:rPr lang="en-US" smtClean="0"/>
              <a:t>347	$a video file </a:t>
            </a:r>
          </a:p>
          <a:p>
            <a:pPr lvl="1"/>
            <a:endParaRPr lang="en-US" smtClean="0"/>
          </a:p>
          <a:p>
            <a:pPr lvl="1"/>
            <a:r>
              <a:rPr lang="en-US" smtClean="0"/>
              <a:t>Encoding format in $b</a:t>
            </a:r>
          </a:p>
          <a:p>
            <a:pPr marL="914400" lvl="2" indent="0">
              <a:buNone/>
            </a:pPr>
            <a:r>
              <a:rPr lang="en-US" smtClean="0"/>
              <a:t>347	$b Blu-ray</a:t>
            </a:r>
          </a:p>
          <a:p>
            <a:pPr marL="914400" lvl="2" indent="0">
              <a:buNone/>
            </a:pPr>
            <a:r>
              <a:rPr lang="en-US" smtClean="0"/>
              <a:t>347	$b DVD video</a:t>
            </a:r>
          </a:p>
          <a:p>
            <a:pPr marL="914400" lvl="2" indent="0">
              <a:buNone/>
            </a:pPr>
            <a:r>
              <a:rPr lang="en-US" smtClean="0"/>
              <a:t>347	$b QuickTime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76</a:t>
            </a:fld>
            <a:endParaRPr lang="en-US"/>
          </a:p>
        </p:txBody>
      </p:sp>
    </p:spTree>
    <p:extLst>
      <p:ext uri="{BB962C8B-B14F-4D97-AF65-F5344CB8AC3E}">
        <p14:creationId xmlns:p14="http://schemas.microsoft.com/office/powerpoint/2010/main" val="400029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33400"/>
            <a:ext cx="292963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What’s the Title?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828800"/>
            <a:ext cx="2805299"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5" descr="M:\catshare\Maxwell\kubrick-800px\800px_Screen Shot 2012-10-29 at 9.42.12 AM.pn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714750"/>
            <a:ext cx="3810000" cy="2381250"/>
          </a:xfrm>
          <a:prstGeom prst="rect">
            <a:avLst/>
          </a:prstGeom>
          <a:noFill/>
          <a:ln>
            <a:noFill/>
          </a:ln>
        </p:spPr>
      </p:pic>
      <p:pic>
        <p:nvPicPr>
          <p:cNvPr id="11" name="Content Placeholder 5" descr="M:\catshare\Maxwell\kubrick-800px\800px_Screen Shot 2012-10-29 at 9.42.03 AM.png"/>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1905000" y="135255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91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Regional encoding in $e</a:t>
            </a:r>
          </a:p>
          <a:p>
            <a:pPr marL="914400" lvl="2" indent="0">
              <a:buNone/>
            </a:pPr>
            <a:r>
              <a:rPr lang="en-US" smtClean="0"/>
              <a:t>347	$e region 1</a:t>
            </a:r>
          </a:p>
          <a:p>
            <a:pPr marL="914400" lvl="2" indent="0">
              <a:buNone/>
            </a:pPr>
            <a:r>
              <a:rPr lang="en-US" smtClean="0"/>
              <a:t>347	$e all regions</a:t>
            </a:r>
          </a:p>
          <a:p>
            <a:pPr marL="114300" indent="0">
              <a:buNone/>
            </a:pPr>
            <a:r>
              <a:rPr lang="en-US" smtClean="0"/>
              <a:t>Symbols you may find on DVD containers:</a:t>
            </a:r>
            <a:endParaRPr lang="en-US"/>
          </a:p>
          <a:p>
            <a:pPr marL="914400" lvl="2"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77</a:t>
            </a:fld>
            <a:endParaRPr lang="en-US"/>
          </a:p>
        </p:txBody>
      </p:sp>
      <p:pic>
        <p:nvPicPr>
          <p:cNvPr id="6" name="Picture 5" descr="http://gmaskew.com/pictures/dw_art/RegionsLogo.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419600"/>
            <a:ext cx="609600" cy="609600"/>
          </a:xfrm>
          <a:prstGeom prst="rect">
            <a:avLst/>
          </a:prstGeom>
          <a:noFill/>
          <a:ln>
            <a:noFill/>
          </a:ln>
        </p:spPr>
      </p:pic>
      <p:pic>
        <p:nvPicPr>
          <p:cNvPr id="1026" name="Picture 2" descr="http://gmaskew.com/pictures/dw_art/region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4196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1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114300" indent="0">
              <a:buNone/>
            </a:pPr>
            <a:r>
              <a:rPr lang="en-US" sz="2400" dirty="0"/>
              <a:t>End the 347 field with $2 </a:t>
            </a:r>
            <a:r>
              <a:rPr lang="en-US" sz="2400" dirty="0" err="1"/>
              <a:t>rda</a:t>
            </a:r>
            <a:r>
              <a:rPr lang="en-US" sz="2400" dirty="0"/>
              <a:t> if you’ve used the vocabulary prescribed by RDA.</a:t>
            </a:r>
          </a:p>
          <a:p>
            <a:pPr marL="114300" indent="0">
              <a:buNone/>
            </a:pPr>
            <a:endParaRPr lang="en-US" sz="2400" dirty="0" smtClean="0"/>
          </a:p>
          <a:p>
            <a:pPr marL="114300" indent="0">
              <a:buNone/>
            </a:pPr>
            <a:r>
              <a:rPr lang="en-US" sz="2400" dirty="0" smtClean="0"/>
              <a:t>245 </a:t>
            </a:r>
            <a:r>
              <a:rPr lang="en-US" sz="2400" dirty="0"/>
              <a:t>04 $a The little princess ; $b Shirley Temple festival.</a:t>
            </a:r>
          </a:p>
          <a:p>
            <a:pPr marL="114300" indent="0">
              <a:buNone/>
            </a:pPr>
            <a:r>
              <a:rPr lang="en-US" sz="2400" dirty="0"/>
              <a:t>347	 </a:t>
            </a:r>
            <a:r>
              <a:rPr lang="en-US" sz="2400" dirty="0" smtClean="0"/>
              <a:t>$</a:t>
            </a:r>
            <a:r>
              <a:rPr lang="en-US" sz="2400" dirty="0"/>
              <a:t>a </a:t>
            </a:r>
            <a:r>
              <a:rPr lang="en-US" sz="2400" b="1" dirty="0">
                <a:solidFill>
                  <a:srgbClr val="FF0000"/>
                </a:solidFill>
              </a:rPr>
              <a:t>video file </a:t>
            </a:r>
            <a:r>
              <a:rPr lang="en-US" sz="2400" dirty="0"/>
              <a:t>$b</a:t>
            </a:r>
            <a:r>
              <a:rPr lang="en-US" sz="2400" b="1" dirty="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all regions </a:t>
            </a:r>
            <a:r>
              <a:rPr lang="en-US" sz="2400" dirty="0" smtClean="0"/>
              <a:t>$2</a:t>
            </a:r>
            <a:r>
              <a:rPr lang="en-US" sz="2400" b="1" dirty="0" smtClean="0"/>
              <a:t> </a:t>
            </a:r>
            <a:r>
              <a:rPr lang="en-US" sz="2400" b="1" dirty="0" err="1">
                <a:solidFill>
                  <a:srgbClr val="FF0000"/>
                </a:solidFill>
              </a:rPr>
              <a:t>rda</a:t>
            </a:r>
            <a:endParaRPr lang="en-US" sz="2400" dirty="0">
              <a:solidFill>
                <a:srgbClr val="FF0000"/>
              </a:solidFill>
            </a:endParaRPr>
          </a:p>
          <a:p>
            <a:pPr marL="114300" indent="0">
              <a:buNone/>
            </a:pPr>
            <a:endParaRPr lang="en-US" sz="2400" dirty="0"/>
          </a:p>
          <a:p>
            <a:pPr marL="11430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endParaRPr lang="en-US" sz="2400" dirty="0" smtClean="0"/>
          </a:p>
          <a:p>
            <a:pPr marL="114300" indent="0">
              <a:buNone/>
            </a:pPr>
            <a:r>
              <a:rPr lang="en-US" sz="2400" dirty="0" smtClean="0"/>
              <a:t>347</a:t>
            </a:r>
            <a:r>
              <a:rPr lang="en-US" sz="2400" dirty="0"/>
              <a:t>	</a:t>
            </a:r>
            <a:r>
              <a:rPr lang="en-US" sz="2400" dirty="0" smtClean="0"/>
              <a:t> $</a:t>
            </a:r>
            <a:r>
              <a:rPr lang="en-US" sz="2400" dirty="0"/>
              <a:t>a </a:t>
            </a:r>
            <a:r>
              <a:rPr lang="en-US" sz="2400" b="1" dirty="0" smtClean="0">
                <a:solidFill>
                  <a:srgbClr val="FF0000"/>
                </a:solidFill>
              </a:rPr>
              <a:t>video file </a:t>
            </a:r>
            <a:r>
              <a:rPr lang="en-US" sz="2400" dirty="0" smtClean="0"/>
              <a:t>$b</a:t>
            </a:r>
            <a:r>
              <a:rPr lang="en-US" sz="2400" b="1" dirty="0" smtClean="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region 1 </a:t>
            </a:r>
            <a:r>
              <a:rPr lang="en-US" sz="2400" dirty="0"/>
              <a:t>$2</a:t>
            </a:r>
            <a:r>
              <a:rPr lang="en-US" sz="2400" b="1" dirty="0"/>
              <a:t> </a:t>
            </a:r>
            <a:r>
              <a:rPr lang="en-US" sz="2400" b="1" dirty="0" err="1">
                <a:solidFill>
                  <a:srgbClr val="FF0000"/>
                </a:solidFill>
              </a:rPr>
              <a:t>rda</a:t>
            </a:r>
            <a:endParaRPr lang="en-US" sz="2400" dirty="0">
              <a:solidFill>
                <a:srgbClr val="FF0000"/>
              </a:solidFill>
            </a:endParaRP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78</a:t>
            </a:fld>
            <a:endParaRPr lang="en-US"/>
          </a:p>
        </p:txBody>
      </p:sp>
    </p:spTree>
    <p:extLst>
      <p:ext uri="{BB962C8B-B14F-4D97-AF65-F5344CB8AC3E}">
        <p14:creationId xmlns:p14="http://schemas.microsoft.com/office/powerpoint/2010/main" val="57440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79</a:t>
            </a:fld>
            <a:endParaRPr lang="en-US"/>
          </a:p>
        </p:txBody>
      </p:sp>
    </p:spTree>
    <p:extLst>
      <p:ext uri="{BB962C8B-B14F-4D97-AF65-F5344CB8AC3E}">
        <p14:creationId xmlns:p14="http://schemas.microsoft.com/office/powerpoint/2010/main" val="55595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295400"/>
            <a:ext cx="8229600" cy="4525963"/>
          </a:xfrm>
        </p:spPr>
        <p:txBody>
          <a:bodyPr/>
          <a:lstStyle/>
          <a:p>
            <a:r>
              <a:rPr lang="en-US" sz="2800" smtClean="0"/>
              <a:t>Record notes as appropriate. </a:t>
            </a:r>
          </a:p>
          <a:p>
            <a:pPr lvl="1"/>
            <a:r>
              <a:rPr lang="en-US" sz="2400" smtClean="0"/>
              <a:t>Intended audience (RDA 7.7, MARC 521)</a:t>
            </a:r>
          </a:p>
          <a:p>
            <a:pPr marL="914400" lvl="2" indent="0">
              <a:buNone/>
            </a:pPr>
            <a:r>
              <a:rPr lang="en-US" sz="2000" smtClean="0"/>
              <a:t>521 8_ $a Not rated</a:t>
            </a:r>
          </a:p>
          <a:p>
            <a:pPr marL="914400" lvl="2" indent="0">
              <a:buNone/>
            </a:pPr>
            <a:r>
              <a:rPr lang="en-US" sz="2000" smtClean="0"/>
              <a:t>521 8_ $a </a:t>
            </a:r>
            <a:r>
              <a:rPr lang="en-US" sz="2000"/>
              <a:t>MPAA rating: PG-13 </a:t>
            </a:r>
            <a:endParaRPr lang="en-US" sz="2000" smtClean="0"/>
          </a:p>
          <a:p>
            <a:pPr marL="914400" lvl="2" indent="0">
              <a:buNone/>
            </a:pPr>
            <a:endParaRPr lang="en-US" sz="2000" smtClean="0"/>
          </a:p>
          <a:p>
            <a:pPr lvl="1"/>
            <a:r>
              <a:rPr lang="en-US" sz="2400" smtClean="0"/>
              <a:t>summary of content (RDA 7.10, MARC 520)</a:t>
            </a:r>
          </a:p>
          <a:p>
            <a:pPr marL="914400" lvl="2" indent="0">
              <a:buNone/>
            </a:pPr>
            <a:r>
              <a:rPr lang="en-US" sz="1800" smtClean="0"/>
              <a:t>520   $a </a:t>
            </a:r>
            <a:r>
              <a:rPr lang="en-US" sz="1800"/>
              <a:t>A plane carrying four soldiers crashes in a forest behind enemy lines in an unnamed country. Desperate to escape, the group plans to build a raft and travel up the river into allied country. However, they are sidetracked by a local woman who stumbles across them in the woods, and the nearby presence of an enemy general who one member of the group is determined to kill</a:t>
            </a:r>
            <a:r>
              <a:rPr lang="en-US" sz="1800" smtClean="0"/>
              <a:t>.</a:t>
            </a:r>
            <a:endParaRPr lang="en-US" sz="2000"/>
          </a:p>
          <a:p>
            <a:pPr lvl="2"/>
            <a:endParaRPr lang="en-US" sz="20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80</a:t>
            </a:fld>
            <a:endParaRPr lang="en-US"/>
          </a:p>
        </p:txBody>
      </p:sp>
    </p:spTree>
    <p:extLst>
      <p:ext uri="{BB962C8B-B14F-4D97-AF65-F5344CB8AC3E}">
        <p14:creationId xmlns:p14="http://schemas.microsoft.com/office/powerpoint/2010/main" val="854808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143000"/>
            <a:ext cx="8229600" cy="5181600"/>
          </a:xfrm>
        </p:spPr>
        <p:txBody>
          <a:bodyPr/>
          <a:lstStyle/>
          <a:p>
            <a:r>
              <a:rPr lang="en-US" sz="2800" smtClean="0"/>
              <a:t>Record notes as appropriate. </a:t>
            </a:r>
          </a:p>
          <a:p>
            <a:pPr lvl="1"/>
            <a:r>
              <a:rPr lang="en-US" sz="2400" smtClean="0"/>
              <a:t>Contents (RDA chapter 25, MARC 505)</a:t>
            </a:r>
          </a:p>
          <a:p>
            <a:pPr marL="914400" lvl="2" indent="0">
              <a:buNone/>
            </a:pPr>
            <a:r>
              <a:rPr lang="en-US" sz="2000" smtClean="0"/>
              <a:t>505 0_ $a The </a:t>
            </a:r>
            <a:r>
              <a:rPr lang="en-US" sz="2000"/>
              <a:t>little princess / </a:t>
            </a:r>
            <a:r>
              <a:rPr lang="en-US" sz="2000" smtClean="0"/>
              <a:t>Twentieth Century-Fox </a:t>
            </a:r>
            <a:r>
              <a:rPr lang="en-US" sz="2000"/>
              <a:t>; </a:t>
            </a:r>
            <a:r>
              <a:rPr lang="en-US" sz="2000" smtClean="0"/>
              <a:t>Darryl </a:t>
            </a:r>
            <a:r>
              <a:rPr lang="en-US" sz="2000"/>
              <a:t>F. </a:t>
            </a:r>
            <a:r>
              <a:rPr lang="en-US" sz="2000" smtClean="0"/>
              <a:t>Zanuck, in charge of production </a:t>
            </a:r>
            <a:r>
              <a:rPr lang="en-US" sz="2000"/>
              <a:t>; directed by Walter Lang ; screen play by Ethel Hill and Walter </a:t>
            </a:r>
            <a:r>
              <a:rPr lang="en-US" sz="2000" smtClean="0"/>
              <a:t>Ferris -- Shirley </a:t>
            </a:r>
            <a:r>
              <a:rPr lang="en-US" sz="2000"/>
              <a:t>Temple festival: </a:t>
            </a:r>
            <a:r>
              <a:rPr lang="en-US" sz="2000" smtClean="0"/>
              <a:t>War </a:t>
            </a:r>
            <a:r>
              <a:rPr lang="en-US" sz="2000"/>
              <a:t>babies / </a:t>
            </a:r>
            <a:r>
              <a:rPr lang="en-US" sz="2000" smtClean="0"/>
              <a:t>released </a:t>
            </a:r>
            <a:r>
              <a:rPr lang="en-US" sz="2000"/>
              <a:t>by Comedy House -- </a:t>
            </a:r>
            <a:r>
              <a:rPr lang="en-US" sz="2000" smtClean="0"/>
              <a:t>Kid </a:t>
            </a:r>
            <a:r>
              <a:rPr lang="en-US" sz="2000"/>
              <a:t>in Africa / </a:t>
            </a:r>
            <a:r>
              <a:rPr lang="en-US" sz="2000" smtClean="0"/>
              <a:t>directed </a:t>
            </a:r>
            <a:r>
              <a:rPr lang="en-US" sz="2000"/>
              <a:t>by Jack Hays -- </a:t>
            </a:r>
            <a:r>
              <a:rPr lang="en-US" sz="2000" smtClean="0"/>
              <a:t>Dora's </a:t>
            </a:r>
            <a:r>
              <a:rPr lang="en-US" sz="2000"/>
              <a:t>dunking doughnuts / </a:t>
            </a:r>
            <a:r>
              <a:rPr lang="en-US" sz="2000" smtClean="0"/>
              <a:t>directed </a:t>
            </a:r>
            <a:r>
              <a:rPr lang="en-US" sz="2000"/>
              <a:t>by Harry J. Edwards ; story and dialogue, Ernest Pagano, Edwart Adamson -- </a:t>
            </a:r>
            <a:r>
              <a:rPr lang="en-US" sz="2000" smtClean="0"/>
              <a:t>Pardon </a:t>
            </a:r>
            <a:r>
              <a:rPr lang="en-US" sz="2000"/>
              <a:t>my pups / </a:t>
            </a:r>
            <a:r>
              <a:rPr lang="en-US" sz="2000" smtClean="0"/>
              <a:t>directed </a:t>
            </a:r>
            <a:r>
              <a:rPr lang="en-US" sz="2000"/>
              <a:t>by Charles Lamont</a:t>
            </a:r>
            <a:r>
              <a:rPr lang="en-US" sz="2000" smtClean="0"/>
              <a:t>.</a:t>
            </a:r>
          </a:p>
          <a:p>
            <a:pPr marL="914400" lvl="2" indent="0">
              <a:buNone/>
            </a:pPr>
            <a:endParaRPr lang="en-US" sz="2000"/>
          </a:p>
          <a:p>
            <a:pPr lvl="1"/>
            <a:r>
              <a:rPr lang="en-US" sz="2400" smtClean="0"/>
              <a:t>Place and date of capture (RDA, 7.11, MARC 518)</a:t>
            </a:r>
          </a:p>
          <a:p>
            <a:pPr marL="914400" lvl="2" indent="0">
              <a:buNone/>
            </a:pPr>
            <a:r>
              <a:rPr lang="en-US" sz="2000"/>
              <a:t>518	$a Filmed on location in Rome and Venice from January through June 1976.</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81</a:t>
            </a:fld>
            <a:endParaRPr lang="en-US"/>
          </a:p>
        </p:txBody>
      </p:sp>
    </p:spTree>
    <p:extLst>
      <p:ext uri="{BB962C8B-B14F-4D97-AF65-F5344CB8AC3E}">
        <p14:creationId xmlns:p14="http://schemas.microsoft.com/office/powerpoint/2010/main" val="414055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47800"/>
            <a:ext cx="8229600" cy="4525963"/>
          </a:xfrm>
        </p:spPr>
        <p:txBody>
          <a:bodyPr/>
          <a:lstStyle/>
          <a:p>
            <a:r>
              <a:rPr lang="en-US" sz="2800" smtClean="0"/>
              <a:t>Record notes as appropriate. </a:t>
            </a:r>
          </a:p>
          <a:p>
            <a:pPr lvl="1"/>
            <a:r>
              <a:rPr lang="en-US" sz="2400" smtClean="0"/>
              <a:t>Language of the content (including dubbing and subtitles) (RDA 7.12, 7.14, MARC 546)</a:t>
            </a:r>
          </a:p>
          <a:p>
            <a:pPr marL="914400" lvl="2" indent="0">
              <a:buNone/>
            </a:pPr>
            <a:r>
              <a:rPr lang="en-US" sz="2000" smtClean="0"/>
              <a:t>546	$a </a:t>
            </a:r>
            <a:r>
              <a:rPr lang="en-US" sz="2000"/>
              <a:t>In Spanish with optional English subtitles. </a:t>
            </a:r>
            <a:endParaRPr lang="en-US" sz="2000" smtClean="0"/>
          </a:p>
          <a:p>
            <a:pPr marL="914400" lvl="2" indent="0">
              <a:buNone/>
            </a:pPr>
            <a:endParaRPr lang="en-US" sz="2000" smtClean="0"/>
          </a:p>
          <a:p>
            <a:pPr lvl="1"/>
            <a:r>
              <a:rPr lang="en-US" sz="2400" smtClean="0"/>
              <a:t>Accessibility content (RDA 7.14, MARC 500 or 546)</a:t>
            </a:r>
          </a:p>
          <a:p>
            <a:pPr marL="914400" lvl="2" indent="0">
              <a:buNone/>
            </a:pPr>
            <a:r>
              <a:rPr lang="en-US" sz="2000" smtClean="0"/>
              <a:t>500	$a Closed captioning.</a:t>
            </a:r>
          </a:p>
          <a:p>
            <a:pPr marL="914400" lvl="2" indent="0">
              <a:buNone/>
            </a:pPr>
            <a:r>
              <a:rPr lang="en-US" sz="2000" smtClean="0"/>
              <a:t>546	$a </a:t>
            </a:r>
            <a:r>
              <a:rPr lang="en-US" sz="2000"/>
              <a:t>Closed captioning in </a:t>
            </a:r>
            <a:r>
              <a:rPr lang="en-US" sz="2000" smtClean="0"/>
              <a:t>German.</a:t>
            </a:r>
          </a:p>
          <a:p>
            <a:pPr marL="914400" lvl="2" indent="0">
              <a:buNone/>
            </a:pPr>
            <a:endParaRPr lang="en-US" sz="2000" smtClean="0"/>
          </a:p>
          <a:p>
            <a:pPr marL="971550" lvl="1" indent="-457200"/>
            <a:r>
              <a:rPr lang="en-US" sz="2400" smtClean="0"/>
              <a:t>Awards</a:t>
            </a:r>
          </a:p>
          <a:p>
            <a:pPr marL="914400" lvl="2" indent="0">
              <a:buNone/>
            </a:pPr>
            <a:r>
              <a:rPr lang="en-US" sz="2000"/>
              <a:t>586	$a 2012 Academy Awards for Best Achievement in Art </a:t>
            </a:r>
            <a:r>
              <a:rPr lang="en-US" sz="2000" smtClean="0"/>
              <a:t>Direction.</a:t>
            </a:r>
            <a:endParaRPr lang="en-US" sz="2000"/>
          </a:p>
          <a:p>
            <a:pPr lvl="2"/>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82</a:t>
            </a:fld>
            <a:endParaRPr lang="en-US"/>
          </a:p>
        </p:txBody>
      </p:sp>
    </p:spTree>
    <p:extLst>
      <p:ext uri="{BB962C8B-B14F-4D97-AF65-F5344CB8AC3E}">
        <p14:creationId xmlns:p14="http://schemas.microsoft.com/office/powerpoint/2010/main" val="238506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71500" indent="-457200"/>
            <a:r>
              <a:rPr lang="en-US" smtClean="0"/>
              <a:t>Aspect ratio = the </a:t>
            </a:r>
            <a:r>
              <a:rPr lang="en-US"/>
              <a:t>ratio of the width to the height of a moving image</a:t>
            </a:r>
            <a:endParaRPr lang="en-US" smtClean="0"/>
          </a:p>
          <a:p>
            <a:pPr marL="571500" indent="-457200"/>
            <a:r>
              <a:rPr lang="en-US" smtClean="0"/>
              <a:t>Look for a ratio on the container</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83</a:t>
            </a:fld>
            <a:endParaRPr lang="en-US"/>
          </a:p>
        </p:txBody>
      </p:sp>
      <p:pic>
        <p:nvPicPr>
          <p:cNvPr id="6" name="Picture 5" descr="http://onvideos.files.wordpress.com/2011/12/aspectratio.png?w=58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137" y="2819400"/>
            <a:ext cx="5419725" cy="3171825"/>
          </a:xfrm>
          <a:prstGeom prst="rect">
            <a:avLst/>
          </a:prstGeom>
          <a:noFill/>
          <a:ln>
            <a:noFill/>
          </a:ln>
        </p:spPr>
      </p:pic>
      <p:sp>
        <p:nvSpPr>
          <p:cNvPr id="7" name="Content Placeholder 2"/>
          <p:cNvSpPr txBox="1">
            <a:spLocks/>
          </p:cNvSpPr>
          <p:nvPr/>
        </p:nvSpPr>
        <p:spPr bwMode="auto">
          <a:xfrm>
            <a:off x="2971800" y="59436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None/>
            </a:pPr>
            <a:r>
              <a:rPr lang="en-US" sz="2000" b="1" smtClean="0"/>
              <a:t>credit: onvideos.wordpress.com</a:t>
            </a:r>
            <a:endParaRPr lang="en-US" sz="2000"/>
          </a:p>
        </p:txBody>
      </p:sp>
    </p:spTree>
    <p:extLst>
      <p:ext uri="{BB962C8B-B14F-4D97-AF65-F5344CB8AC3E}">
        <p14:creationId xmlns:p14="http://schemas.microsoft.com/office/powerpoint/2010/main" val="167040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14350" lvl="1" indent="0">
              <a:buNone/>
            </a:pPr>
            <a:r>
              <a:rPr lang="en-US"/>
              <a:t>Record in MARC 500:</a:t>
            </a:r>
          </a:p>
          <a:p>
            <a:pPr marL="857250" lvl="2" indent="0">
              <a:buNone/>
            </a:pPr>
            <a:r>
              <a:rPr lang="en-US"/>
              <a:t>full screen (if the ratio is less than 1.5:1)</a:t>
            </a:r>
          </a:p>
          <a:p>
            <a:pPr marL="857250" lvl="2" indent="0">
              <a:buNone/>
            </a:pPr>
            <a:r>
              <a:rPr lang="en-US"/>
              <a:t>wide screen (if the ratio is 1.5:1 or greater)</a:t>
            </a:r>
          </a:p>
          <a:p>
            <a:pPr marL="857250" lvl="2" indent="0">
              <a:buNone/>
            </a:pPr>
            <a:r>
              <a:rPr lang="en-US"/>
              <a:t>mixed (if there are multiple aspect ratios in same work)</a:t>
            </a:r>
          </a:p>
          <a:p>
            <a:pPr marL="514350" lvl="1" indent="0">
              <a:buNone/>
            </a:pPr>
            <a:endParaRPr lang="en-US" smtClean="0"/>
          </a:p>
          <a:p>
            <a:pPr marL="514350" lvl="1" indent="0">
              <a:buNone/>
            </a:pPr>
            <a:r>
              <a:rPr lang="en-US" smtClean="0"/>
              <a:t>Add</a:t>
            </a:r>
            <a:r>
              <a:rPr lang="en-US"/>
              <a:t>, in parentheses, the the ratio with the denominator (the figure after the colon) of 1, if the ratio is known </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84</a:t>
            </a:fld>
            <a:endParaRPr lang="en-US"/>
          </a:p>
        </p:txBody>
      </p:sp>
    </p:spTree>
    <p:extLst>
      <p:ext uri="{BB962C8B-B14F-4D97-AF65-F5344CB8AC3E}">
        <p14:creationId xmlns:p14="http://schemas.microsoft.com/office/powerpoint/2010/main" val="346509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0" indent="0">
              <a:buNone/>
            </a:pPr>
            <a:endParaRPr lang="en-US" sz="2400" dirty="0" smtClean="0"/>
          </a:p>
          <a:p>
            <a:pPr marL="0" indent="0">
              <a:buNone/>
            </a:pPr>
            <a:r>
              <a:rPr lang="en-US" sz="2400" dirty="0" smtClean="0"/>
              <a:t>245 </a:t>
            </a:r>
            <a:r>
              <a:rPr lang="en-US" sz="2400" dirty="0"/>
              <a:t>04 $a The little princess ; $b Shirley Temple festival.</a:t>
            </a:r>
          </a:p>
          <a:p>
            <a:pPr marL="0" indent="0">
              <a:buNone/>
            </a:pPr>
            <a:r>
              <a:rPr lang="en-US" sz="2400" dirty="0" smtClean="0"/>
              <a:t>538   </a:t>
            </a:r>
            <a:r>
              <a:rPr lang="en-US" sz="2400" dirty="0"/>
              <a:t>	$a </a:t>
            </a:r>
            <a:r>
              <a:rPr lang="en-US" sz="2400" b="1" dirty="0">
                <a:solidFill>
                  <a:srgbClr val="FF0000"/>
                </a:solidFill>
              </a:rPr>
              <a:t>Full screen (1.33:1)</a:t>
            </a:r>
          </a:p>
          <a:p>
            <a:pPr marL="1257300" lvl="3" indent="0">
              <a:buNone/>
            </a:pPr>
            <a:endParaRPr lang="en-US" sz="2400" dirty="0"/>
          </a:p>
          <a:p>
            <a:pPr marL="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p>
          <a:p>
            <a:pPr marL="0" indent="0">
              <a:buNone/>
            </a:pPr>
            <a:r>
              <a:rPr lang="en-US" sz="2400" dirty="0" smtClean="0"/>
              <a:t>538   </a:t>
            </a:r>
            <a:r>
              <a:rPr lang="en-US" sz="2400" dirty="0"/>
              <a:t>	$a </a:t>
            </a:r>
            <a:r>
              <a:rPr lang="en-US" sz="2400" b="1" dirty="0">
                <a:solidFill>
                  <a:srgbClr val="FF0000"/>
                </a:solidFill>
              </a:rPr>
              <a:t>Full screen (1.33:1)</a:t>
            </a:r>
          </a:p>
          <a:p>
            <a:pPr marL="11430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85</a:t>
            </a:fld>
            <a:endParaRPr lang="en-US"/>
          </a:p>
        </p:txBody>
      </p:sp>
    </p:spTree>
    <p:extLst>
      <p:ext uri="{BB962C8B-B14F-4D97-AF65-F5344CB8AC3E}">
        <p14:creationId xmlns:p14="http://schemas.microsoft.com/office/powerpoint/2010/main" val="1452289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Notes:</a:t>
            </a:r>
            <a:br>
              <a:rPr lang="en-US" sz="4000" smtClean="0"/>
            </a:br>
            <a:r>
              <a:rPr lang="en-US" sz="4000" smtClean="0"/>
              <a:t>Performer, Narrator, Presenter (7.23)</a:t>
            </a:r>
            <a:endParaRPr lang="en-US"/>
          </a:p>
        </p:txBody>
      </p:sp>
      <p:sp>
        <p:nvSpPr>
          <p:cNvPr id="3" name="Content Placeholder 2"/>
          <p:cNvSpPr>
            <a:spLocks noGrp="1"/>
          </p:cNvSpPr>
          <p:nvPr>
            <p:ph idx="1"/>
          </p:nvPr>
        </p:nvSpPr>
        <p:spPr/>
        <p:txBody>
          <a:bodyPr/>
          <a:lstStyle/>
          <a:p>
            <a:r>
              <a:rPr lang="en-US" sz="2800" smtClean="0"/>
              <a:t>Record in 511.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smtClean="0"/>
              <a:t>511 </a:t>
            </a:r>
            <a:r>
              <a:rPr lang="en-US" sz="2000"/>
              <a:t>1_ 	$a The little princess: Shirley Temple, Richard Greene, Anita Louise, Ian Hunter, Cesar Romero, Arthur Treacher</a:t>
            </a:r>
            <a:r>
              <a:rPr lang="en-US" sz="2000" smtClean="0"/>
              <a:t>.</a:t>
            </a:r>
          </a:p>
          <a:p>
            <a:pPr marL="0" indent="0">
              <a:buNone/>
            </a:pPr>
            <a:endParaRPr lang="en-US" sz="2000" smtClean="0"/>
          </a:p>
          <a:p>
            <a:pPr marL="0" indent="0">
              <a:buNone/>
            </a:pPr>
            <a:r>
              <a:rPr lang="en-US" sz="2000"/>
              <a:t>245 00 $a Fear and desire / $c written by Howard Sackler ; produced by Stanley Kubrick ; associate producer, Martin Perveler. </a:t>
            </a:r>
            <a:endParaRPr lang="en-US" sz="2000" smtClean="0"/>
          </a:p>
          <a:p>
            <a:pPr marL="0" indent="0">
              <a:buNone/>
            </a:pPr>
            <a:r>
              <a:rPr lang="en-US" sz="2000"/>
              <a:t>511 </a:t>
            </a:r>
            <a:r>
              <a:rPr lang="en-US" sz="2000" smtClean="0"/>
              <a:t>1_ </a:t>
            </a:r>
            <a:r>
              <a:rPr lang="en-US" sz="2000"/>
              <a:t>$a Frank Silvera, Paul Mazursky, Kenneth Harp, Stephen Coit, Virginia Leith.</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extLst>
      <p:ext uri="{BB962C8B-B14F-4D97-AF65-F5344CB8AC3E}">
        <p14:creationId xmlns:p14="http://schemas.microsoft.com/office/powerpoint/2010/main" val="10438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mtClean="0"/>
              <a:t>245 00 	$a Fear and desire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extLst>
      <p:ext uri="{BB962C8B-B14F-4D97-AF65-F5344CB8AC3E}">
        <p14:creationId xmlns:p14="http://schemas.microsoft.com/office/powerpoint/2010/main" val="3332947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br>
              <a:rPr lang="en-US" smtClean="0"/>
            </a:br>
            <a:r>
              <a:rPr lang="en-US" smtClean="0"/>
              <a:t>Artistic or Technical Credit (7.24)</a:t>
            </a:r>
            <a:endParaRPr lang="en-US"/>
          </a:p>
        </p:txBody>
      </p:sp>
      <p:sp>
        <p:nvSpPr>
          <p:cNvPr id="3" name="Content Placeholder 2"/>
          <p:cNvSpPr>
            <a:spLocks noGrp="1"/>
          </p:cNvSpPr>
          <p:nvPr>
            <p:ph idx="1"/>
          </p:nvPr>
        </p:nvSpPr>
        <p:spPr/>
        <p:txBody>
          <a:bodyPr/>
          <a:lstStyle/>
          <a:p>
            <a:r>
              <a:rPr lang="en-US" sz="2800" smtClean="0"/>
              <a:t>Record in 508.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t>
            </a:r>
            <a:r>
              <a:rPr lang="en-US" sz="2000" smtClean="0"/>
              <a:t>	$</a:t>
            </a:r>
            <a:r>
              <a:rPr lang="en-US" sz="2000"/>
              <a:t>a The little princess ; $b Shirley Temple festival.</a:t>
            </a:r>
          </a:p>
          <a:p>
            <a:pPr marL="0" indent="0">
              <a:buNone/>
            </a:pPr>
            <a:r>
              <a:rPr lang="en-US" sz="2000" smtClean="0"/>
              <a:t>508 </a:t>
            </a:r>
            <a:r>
              <a:rPr lang="en-US" sz="2000"/>
              <a:t>	$a The little princess: photography by Arthur Miller, William Skall ; film editor, Louis Loeffler. Shirley Temple festival: photography, Dwight Warren</a:t>
            </a:r>
            <a:r>
              <a:rPr lang="en-US" sz="2000" smtClean="0"/>
              <a:t>.</a:t>
            </a:r>
          </a:p>
          <a:p>
            <a:pPr marL="0" indent="0">
              <a:buNone/>
            </a:pPr>
            <a:endParaRPr lang="en-US" sz="2000" smtClean="0"/>
          </a:p>
          <a:p>
            <a:pPr marL="0" indent="0">
              <a:buNone/>
            </a:pPr>
            <a:r>
              <a:rPr lang="en-US" sz="2000" smtClean="0"/>
              <a:t>245 </a:t>
            </a:r>
            <a:r>
              <a:rPr lang="en-US" sz="2000"/>
              <a:t>00 </a:t>
            </a:r>
            <a:r>
              <a:rPr lang="en-US" sz="2000" smtClean="0"/>
              <a:t>	$</a:t>
            </a:r>
            <a:r>
              <a:rPr lang="en-US" sz="2000"/>
              <a:t>a Fear and desire / $c written by Howard Sackler ; produced by Stanley Kubrick ; associate producer, Martin Perveler. </a:t>
            </a:r>
          </a:p>
          <a:p>
            <a:pPr marL="0" indent="0">
              <a:buNone/>
            </a:pPr>
            <a:r>
              <a:rPr lang="en-US" sz="2000"/>
              <a:t>508	$a Photographer and editor, Stanley Kubrick.</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extLst>
      <p:ext uri="{BB962C8B-B14F-4D97-AF65-F5344CB8AC3E}">
        <p14:creationId xmlns:p14="http://schemas.microsoft.com/office/powerpoint/2010/main" val="55194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a:xfrm>
            <a:off x="457200" y="1447800"/>
            <a:ext cx="8229600" cy="4876800"/>
          </a:xfrm>
        </p:spPr>
        <p:txBody>
          <a:bodyPr/>
          <a:lstStyle/>
          <a:p>
            <a:r>
              <a:rPr lang="en-US" smtClean="0"/>
              <a:t>Record identifiers</a:t>
            </a:r>
          </a:p>
          <a:p>
            <a:pPr lvl="1"/>
            <a:r>
              <a:rPr lang="en-US" smtClean="0"/>
              <a:t>ISBN in 020</a:t>
            </a:r>
          </a:p>
          <a:p>
            <a:pPr lvl="1"/>
            <a:r>
              <a:rPr lang="en-US" smtClean="0"/>
              <a:t>Publisher number in 028 42</a:t>
            </a:r>
          </a:p>
          <a:p>
            <a:pPr marL="800100" lvl="2" indent="0">
              <a:buNone/>
            </a:pPr>
            <a:endParaRPr lang="en-US" sz="2000" b="1" smtClean="0"/>
          </a:p>
          <a:p>
            <a:pPr marL="0" indent="0">
              <a:buNone/>
            </a:pPr>
            <a:r>
              <a:rPr lang="en-US" sz="2000" smtClean="0"/>
              <a:t>020	$a 0766210448</a:t>
            </a:r>
          </a:p>
          <a:p>
            <a:pPr marL="0" indent="0">
              <a:buNone/>
            </a:pPr>
            <a:r>
              <a:rPr lang="en-US" sz="2000" smtClean="0"/>
              <a:t>028 42	$a 05-81357 $b GoodTimes DVD</a:t>
            </a:r>
          </a:p>
          <a:p>
            <a:pPr marL="0" indent="0">
              <a:buNone/>
            </a:pPr>
            <a:r>
              <a:rPr lang="en-US" sz="2000" smtClean="0"/>
              <a:t>245 </a:t>
            </a:r>
            <a:r>
              <a:rPr lang="en-US" sz="2000"/>
              <a:t>04 	$a The little princess ; $b Shirley Temple festival.</a:t>
            </a:r>
          </a:p>
          <a:p>
            <a:pPr marL="0" indent="0">
              <a:buNone/>
            </a:pPr>
            <a:endParaRPr lang="en-US" sz="2000" smtClean="0"/>
          </a:p>
          <a:p>
            <a:pPr marL="0" indent="0">
              <a:buNone/>
            </a:pPr>
            <a:r>
              <a:rPr lang="en-US" sz="2000"/>
              <a:t>028 </a:t>
            </a:r>
            <a:r>
              <a:rPr lang="en-US" sz="2000" smtClean="0"/>
              <a:t>42</a:t>
            </a:r>
            <a:r>
              <a:rPr lang="en-US" sz="2000"/>
              <a:t>	$a K959 $b Kino Classics</a:t>
            </a:r>
          </a:p>
          <a:p>
            <a:pPr marL="0" indent="0">
              <a:buNone/>
            </a:pPr>
            <a:r>
              <a:rPr lang="en-US" sz="2000"/>
              <a:t>245 00 	$a Fear and desire / $c written by Howard Sackler ; produced by Stanley Kubrick ; associate producer, Martin Perveler. </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186823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(core), if any. Most motion pictures do not have one, though.</a:t>
            </a:r>
          </a:p>
          <a:p>
            <a:r>
              <a:rPr lang="en-US" smtClean="0"/>
              <a:t>6.27.1.3 says to construct the authorized access point for a collaborative motion image work using the preferred title alone (i.e., no principal creator).</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108593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Single work</a:t>
            </a:r>
          </a:p>
          <a:p>
            <a:pPr marL="400050" lvl="1" indent="0">
              <a:buNone/>
            </a:pPr>
            <a:r>
              <a:rPr lang="en-US" sz="1800"/>
              <a:t>130 0_ $a </a:t>
            </a:r>
            <a:r>
              <a:rPr lang="en-US" sz="1800" b="1"/>
              <a:t>Planet of the apes </a:t>
            </a:r>
            <a:r>
              <a:rPr lang="en-US" sz="1800"/>
              <a:t>(Motion picture : 2001</a:t>
            </a:r>
            <a:r>
              <a:rPr lang="en-US" sz="1800" smtClean="0"/>
              <a:t>)</a:t>
            </a:r>
          </a:p>
          <a:p>
            <a:pPr marL="400050" lvl="1" indent="0">
              <a:buNone/>
            </a:pPr>
            <a:r>
              <a:rPr lang="en-US" sz="1800" smtClean="0"/>
              <a:t>245 10 $a </a:t>
            </a:r>
            <a:r>
              <a:rPr lang="en-US" sz="1800"/>
              <a:t>Planet of the </a:t>
            </a:r>
            <a:r>
              <a:rPr lang="en-US" sz="1800" smtClean="0"/>
              <a:t>apes </a:t>
            </a:r>
            <a:r>
              <a:rPr lang="en-US" sz="1800"/>
              <a:t>/ $c Twentieth Century Fox presents a Zanuck Company production ; a Tim Burton film ; produced by Richard D. Zanuck ; screenplay by William Broyles, Jr. and Lawrence Konner &amp; Mark Rosenthal ; directed by Tim Burton</a:t>
            </a:r>
            <a:r>
              <a:rPr lang="en-US" sz="1800" smtClean="0"/>
              <a:t>.</a:t>
            </a:r>
          </a:p>
          <a:p>
            <a:pPr marL="400050" lvl="1" indent="0">
              <a:buNone/>
            </a:pPr>
            <a:endParaRPr lang="en-US" sz="1800"/>
          </a:p>
          <a:p>
            <a:pPr marL="40005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78367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relationship of the resource to the work embodied in it.</a:t>
            </a:r>
          </a:p>
          <a:p>
            <a:r>
              <a:rPr lang="en-US" dirty="0" smtClean="0"/>
              <a:t>More than one work in resource</a:t>
            </a:r>
          </a:p>
          <a:p>
            <a:pPr marL="400050" lvl="1" indent="0">
              <a:buNone/>
            </a:pPr>
            <a:endParaRPr lang="en-US" sz="1800" dirty="0" smtClean="0"/>
          </a:p>
          <a:p>
            <a:pPr marL="400050" lvl="1" indent="0">
              <a:buNone/>
            </a:pPr>
            <a:r>
              <a:rPr lang="en-US" sz="2000" dirty="0" smtClean="0"/>
              <a:t>245 </a:t>
            </a:r>
            <a:r>
              <a:rPr lang="en-US" sz="2000" dirty="0"/>
              <a:t>04 $a The little princess ; $b Shirley Temple festival</a:t>
            </a:r>
            <a:r>
              <a:rPr lang="en-US" sz="2000" dirty="0" smtClean="0"/>
              <a:t>.</a:t>
            </a:r>
          </a:p>
          <a:p>
            <a:pPr marL="400050" lvl="1" indent="0">
              <a:buNone/>
            </a:pPr>
            <a:r>
              <a:rPr lang="en-US" sz="2000" dirty="0" smtClean="0"/>
              <a:t>730 02 $a </a:t>
            </a:r>
            <a:r>
              <a:rPr lang="en-US" sz="2000" dirty="0"/>
              <a:t>Little princess (Motion picture : 1939)</a:t>
            </a:r>
          </a:p>
          <a:p>
            <a:pPr marL="400050" lvl="1" indent="0">
              <a:buNone/>
            </a:pPr>
            <a:r>
              <a:rPr lang="en-US" sz="2000" dirty="0"/>
              <a:t>730 </a:t>
            </a:r>
            <a:r>
              <a:rPr lang="en-US" sz="2000" dirty="0" smtClean="0"/>
              <a:t>02 $a </a:t>
            </a:r>
            <a:r>
              <a:rPr lang="en-US" sz="2000" dirty="0"/>
              <a:t>War babies (Motion picture)</a:t>
            </a:r>
          </a:p>
          <a:p>
            <a:pPr marL="400050" lvl="1" indent="0">
              <a:buNone/>
            </a:pPr>
            <a:r>
              <a:rPr lang="en-US" sz="2000" dirty="0"/>
              <a:t>730 </a:t>
            </a:r>
            <a:r>
              <a:rPr lang="en-US" sz="2000" dirty="0" smtClean="0"/>
              <a:t>02 $a </a:t>
            </a:r>
            <a:r>
              <a:rPr lang="en-US" sz="2000" dirty="0"/>
              <a:t>Kid in Africa (Motion picture)</a:t>
            </a:r>
          </a:p>
          <a:p>
            <a:pPr marL="400050" lvl="1" indent="0">
              <a:buNone/>
            </a:pPr>
            <a:r>
              <a:rPr lang="en-US" sz="2000" dirty="0"/>
              <a:t>730 </a:t>
            </a:r>
            <a:r>
              <a:rPr lang="en-US" sz="2000" dirty="0" smtClean="0"/>
              <a:t>02 $a </a:t>
            </a:r>
            <a:r>
              <a:rPr lang="en-US" sz="2000" dirty="0"/>
              <a:t>Dora’s dunking doughnuts (Motion picture)</a:t>
            </a:r>
          </a:p>
          <a:p>
            <a:pPr marL="400050" lvl="1" indent="0">
              <a:buNone/>
            </a:pPr>
            <a:r>
              <a:rPr lang="en-US" sz="2000" dirty="0" smtClean="0"/>
              <a:t>730 02 $a </a:t>
            </a:r>
            <a:r>
              <a:rPr lang="en-US" sz="2000" dirty="0"/>
              <a:t>Pardon my pups (Motion picture)</a:t>
            </a:r>
            <a:endParaRPr lang="en-US" dirty="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77986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More than one work in resource</a:t>
            </a:r>
          </a:p>
          <a:p>
            <a:pPr marL="400050" lvl="1" indent="0">
              <a:buNone/>
            </a:pPr>
            <a:endParaRPr lang="en-US" sz="1800" smtClean="0"/>
          </a:p>
          <a:p>
            <a:pPr marL="400050" lvl="1" indent="0">
              <a:buNone/>
            </a:pPr>
            <a:r>
              <a:rPr lang="en-US" sz="2000"/>
              <a:t>245 00 $a Fear and desire / $c written by Howard Sackler ; produced by Stanley Kubrick ; associate producer, Martin Perveler</a:t>
            </a:r>
            <a:r>
              <a:rPr lang="en-US" sz="2000" smtClean="0"/>
              <a:t>.</a:t>
            </a:r>
          </a:p>
          <a:p>
            <a:pPr marL="400050" lvl="1" indent="0">
              <a:buNone/>
            </a:pPr>
            <a:r>
              <a:rPr lang="en-US" sz="2000" smtClean="0"/>
              <a:t>730 02 $a Fear and desire (Motion picture)</a:t>
            </a:r>
          </a:p>
          <a:p>
            <a:pPr marL="400050" lvl="1" indent="0">
              <a:buNone/>
            </a:pPr>
            <a:r>
              <a:rPr lang="en-US" sz="2000" smtClean="0"/>
              <a:t>730 02 $a Seafarers (Motion picture)</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1009489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0" indent="0">
              <a:buNone/>
            </a:pPr>
            <a:endParaRPr lang="en-US" sz="1600" dirty="0" smtClean="0"/>
          </a:p>
          <a:p>
            <a:pPr marL="0" indent="0">
              <a:buNone/>
            </a:pPr>
            <a:r>
              <a:rPr lang="en-US" sz="2000" dirty="0" smtClean="0"/>
              <a:t>245 04 $a </a:t>
            </a:r>
            <a:r>
              <a:rPr lang="en-US" sz="2000" dirty="0"/>
              <a:t>The little princess ; $b Shirley Temple </a:t>
            </a:r>
            <a:r>
              <a:rPr lang="en-US" sz="2000" dirty="0" smtClean="0"/>
              <a:t>festival. </a:t>
            </a:r>
          </a:p>
          <a:p>
            <a:pPr marL="0" indent="0">
              <a:buNone/>
            </a:pPr>
            <a:r>
              <a:rPr lang="en-US" sz="2000" dirty="0" smtClean="0"/>
              <a:t>700 1_ $a Zanuck, Darryl Francis, $d 1902-1979, $e film producer.</a:t>
            </a:r>
          </a:p>
          <a:p>
            <a:pPr marL="0" indent="0">
              <a:buNone/>
            </a:pPr>
            <a:r>
              <a:rPr lang="en-US" sz="2000" dirty="0" smtClean="0"/>
              <a:t>700 1_ $a Lang, Walter, $d 1898-1972, $e film director.</a:t>
            </a:r>
          </a:p>
          <a:p>
            <a:pPr marL="0" indent="0">
              <a:buNone/>
            </a:pPr>
            <a:r>
              <a:rPr lang="en-US" sz="2000" dirty="0" smtClean="0"/>
              <a:t>700 1_ $a Hill, Ethel, $d 1898-1954, $e screenwriter</a:t>
            </a:r>
          </a:p>
          <a:p>
            <a:pPr marL="0" indent="0">
              <a:buNone/>
            </a:pPr>
            <a:r>
              <a:rPr lang="en-US" sz="2000" dirty="0" smtClean="0"/>
              <a:t>700 1_ $a Ferris, Walter, $d 1882-1965, $e screenwriter.</a:t>
            </a:r>
          </a:p>
          <a:p>
            <a:pPr marL="0" indent="0">
              <a:buNone/>
            </a:pPr>
            <a:r>
              <a:rPr lang="en-US" sz="2000" dirty="0" smtClean="0"/>
              <a:t>700 1_ $a Temple, Shirley, $d 1928- $e performer.</a:t>
            </a:r>
          </a:p>
          <a:p>
            <a:pPr marL="0" indent="0">
              <a:buNone/>
            </a:pPr>
            <a:r>
              <a:rPr lang="en-US" sz="2000" dirty="0" smtClean="0"/>
              <a:t>700 1_ $</a:t>
            </a:r>
            <a:r>
              <a:rPr lang="en-US" sz="2000" dirty="0" err="1" smtClean="0"/>
              <a:t>i</a:t>
            </a:r>
            <a:r>
              <a:rPr lang="en-US" sz="2000" dirty="0" smtClean="0"/>
              <a:t> Motion picture adaptation of (work): $a </a:t>
            </a:r>
            <a:r>
              <a:rPr lang="fr-FR" sz="2000" dirty="0" err="1"/>
              <a:t>Burnett</a:t>
            </a:r>
            <a:r>
              <a:rPr lang="fr-FR" sz="2000" dirty="0"/>
              <a:t>, Frances </a:t>
            </a:r>
            <a:r>
              <a:rPr lang="fr-FR" sz="2000" dirty="0" err="1"/>
              <a:t>Hodgson</a:t>
            </a:r>
            <a:r>
              <a:rPr lang="fr-FR" sz="2000" dirty="0"/>
              <a:t>, $d 1849-1924. $t </a:t>
            </a:r>
            <a:r>
              <a:rPr lang="fr-FR" sz="2000" dirty="0" smtClean="0"/>
              <a:t>Little </a:t>
            </a:r>
            <a:r>
              <a:rPr lang="fr-FR" sz="2000" smtClean="0"/>
              <a:t>princess.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880110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0" indent="0">
              <a:buNone/>
            </a:pPr>
            <a:endParaRPr lang="en-US" sz="1600" smtClean="0"/>
          </a:p>
          <a:p>
            <a:pPr marL="0" indent="0">
              <a:buNone/>
            </a:pPr>
            <a:r>
              <a:rPr lang="en-US" sz="1800" smtClean="0"/>
              <a:t>245 00 $a </a:t>
            </a:r>
            <a:r>
              <a:rPr lang="en-US" sz="1800"/>
              <a:t>Fear and desire / $c written by Howard Sackler ; produced by Stanley Kubrick ; associate producer, Martin Perveler. </a:t>
            </a:r>
            <a:endParaRPr lang="en-US" sz="1800" smtClean="0"/>
          </a:p>
          <a:p>
            <a:pPr marL="0" indent="0">
              <a:buNone/>
            </a:pPr>
            <a:r>
              <a:rPr lang="en-US" sz="1800" smtClean="0"/>
              <a:t>700 1_ $a Kubrick, Stanley, $e film producer.</a:t>
            </a:r>
          </a:p>
          <a:p>
            <a:pPr marL="0" indent="0">
              <a:buNone/>
            </a:pPr>
            <a:r>
              <a:rPr lang="en-US" sz="1800" smtClean="0"/>
              <a:t>700 1_ $a Sackler, Howard, $e screenwriter.</a:t>
            </a:r>
          </a:p>
          <a:p>
            <a:pPr marL="0" indent="0">
              <a:buNone/>
            </a:pPr>
            <a:r>
              <a:rPr lang="en-US" sz="1800" smtClean="0"/>
              <a:t>700 1_ $a Silvera, Frank, $d 1914-1970, $e performer.</a:t>
            </a:r>
          </a:p>
          <a:p>
            <a:pPr marL="0" indent="0">
              <a:buNone/>
            </a:pPr>
            <a:r>
              <a:rPr lang="en-US" sz="1800" smtClean="0"/>
              <a:t>700 1_ $a Mazursky, Paul</a:t>
            </a:r>
            <a:r>
              <a:rPr lang="en-US" sz="1800"/>
              <a:t>, $e performer.</a:t>
            </a:r>
          </a:p>
          <a:p>
            <a:pPr marL="0" indent="0">
              <a:buNone/>
            </a:pPr>
            <a:r>
              <a:rPr lang="en-US" sz="1800" smtClean="0"/>
              <a:t>700 1_ $a Harp, Kenneth</a:t>
            </a:r>
            <a:r>
              <a:rPr lang="en-US" sz="1800"/>
              <a:t>, $e performer.</a:t>
            </a:r>
          </a:p>
          <a:p>
            <a:pPr marL="0" indent="0">
              <a:buNone/>
            </a:pPr>
            <a:r>
              <a:rPr lang="en-US" sz="1800" smtClean="0"/>
              <a:t>700 1_ $a Coit, Stephen</a:t>
            </a:r>
            <a:r>
              <a:rPr lang="en-US" sz="1800"/>
              <a:t>, $e performer.</a:t>
            </a:r>
          </a:p>
          <a:p>
            <a:pPr marL="0" indent="0">
              <a:buNone/>
            </a:pPr>
            <a:r>
              <a:rPr lang="en-US" sz="1800" smtClean="0"/>
              <a:t>700 1_ $a Leith, Virginia, $d 1932- $</a:t>
            </a:r>
            <a:r>
              <a:rPr lang="en-US" sz="1800"/>
              <a:t>e performer.</a:t>
            </a:r>
          </a:p>
          <a:p>
            <a:pPr marL="0" indent="0">
              <a:buNone/>
            </a:pPr>
            <a:r>
              <a:rPr lang="en-US" sz="1800" smtClean="0"/>
              <a:t>710 2_ $a Kino Classics (Firm), $e publisher.</a:t>
            </a:r>
            <a:endParaRPr lang="en-US" sz="1800"/>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1639920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moving image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4334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13</a:t>
            </a:r>
            <a:r>
              <a:rPr lang="en-US" sz="3600" b="1"/>
              <a:t/>
            </a:r>
            <a:br>
              <a:rPr lang="en-US" sz="3600" b="1"/>
            </a:br>
            <a:r>
              <a:rPr lang="en-US" sz="3600" b="1"/>
              <a:t>Describing </a:t>
            </a:r>
            <a:r>
              <a:rPr lang="en-US" sz="3600" b="1" smtClean="0"/>
              <a:t>Moving Image Resources</a:t>
            </a:r>
            <a:br>
              <a:rPr lang="en-US" sz="3600" b="1" smtClean="0"/>
            </a:br>
            <a:r>
              <a:rPr lang="en-US" sz="3600" b="1"/>
              <a:t/>
            </a:r>
            <a:br>
              <a:rPr lang="en-US" sz="3600" b="1"/>
            </a:br>
            <a:r>
              <a:rPr lang="en-US" sz="3600" b="1" smtClean="0"/>
              <a:t>Questions?</a:t>
            </a:r>
            <a:br>
              <a:rPr lang="en-US" sz="3600" b="1" smtClean="0"/>
            </a:br>
            <a:endParaRPr lang="en-US" sz="2400"/>
          </a:p>
        </p:txBody>
      </p:sp>
      <p:sp>
        <p:nvSpPr>
          <p:cNvPr id="4"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r>
              <a:rPr lang="en-US" smtClean="0"/>
              <a:t>2.3.2.9. Resource lacking a collective title</a:t>
            </a:r>
          </a:p>
          <a:p>
            <a:pPr marL="857250" lvl="1" indent="-457200"/>
            <a:r>
              <a:rPr lang="en-US" smtClean="0"/>
              <a:t>Record titles as they appear in the source of information “for the resource as a whole”</a:t>
            </a:r>
          </a:p>
          <a:p>
            <a:pPr marL="857250" lvl="1" indent="-457200"/>
            <a:r>
              <a:rPr lang="en-US" smtClean="0"/>
              <a:t>If there isn’t such a source, treat information identifying parts as a collective source of information, and record them in the order in which they appear.</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extLst>
      <p:ext uri="{BB962C8B-B14F-4D97-AF65-F5344CB8AC3E}">
        <p14:creationId xmlns:p14="http://schemas.microsoft.com/office/powerpoint/2010/main" val="292603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97</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269" y="1095375"/>
            <a:ext cx="2815931" cy="3961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Title?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pic>
        <p:nvPicPr>
          <p:cNvPr id="11" name="Content Placeholder 5" descr="M:\catshare\Maxwell\temple-800px\800px_Screen Shot 2012-10-29 at 9.56.11 AM.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242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M:\catshare\Maxwell\temple-800px\800px_Screen Shot 2012-10-29 at 9.49.17 AM.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0668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77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r>
              <a:rPr lang="en-US" smtClean="0"/>
              <a:t>245 </a:t>
            </a:r>
            <a:r>
              <a:rPr lang="en-US"/>
              <a:t>0</a:t>
            </a:r>
            <a:r>
              <a:rPr lang="en-US" smtClean="0"/>
              <a:t>4</a:t>
            </a:r>
            <a:r>
              <a:rPr lang="en-US"/>
              <a:t>	$a The little princess ; $b Shirley Temple festival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66180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Same as for other formats </a:t>
            </a:r>
            <a:r>
              <a:rPr lang="en-US" i="1" smtClean="0"/>
              <a:t>except</a:t>
            </a:r>
            <a:endParaRPr lang="en-US" smtClean="0"/>
          </a:p>
          <a:p>
            <a:pPr lvl="1"/>
            <a:r>
              <a:rPr lang="en-US" smtClean="0"/>
              <a:t>Statements identifying performers of music (7.23)</a:t>
            </a:r>
          </a:p>
          <a:p>
            <a:pPr lvl="1"/>
            <a:r>
              <a:rPr lang="en-US" smtClean="0"/>
              <a:t>Statements identifying narrators, presenters, other kinds of performers (e.g. actors) (7.23)</a:t>
            </a:r>
          </a:p>
          <a:p>
            <a:pPr lvl="1"/>
            <a:r>
              <a:rPr lang="en-US" smtClean="0"/>
              <a:t>Statements identifying contributors to the artistic and/or technical production (7.24)</a:t>
            </a:r>
          </a:p>
          <a:p>
            <a:r>
              <a:rPr lang="en-US" smtClean="0"/>
              <a:t>These statements are recorded as notes (511 or 508 field)</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smtClean="0"/>
              <a:t>245 </a:t>
            </a:r>
            <a:r>
              <a:rPr lang="en-US" sz="2400"/>
              <a:t>0</a:t>
            </a:r>
            <a:r>
              <a:rPr lang="en-US" sz="2400" smtClean="0"/>
              <a:t>0</a:t>
            </a:r>
            <a:r>
              <a:rPr lang="en-US" sz="2400"/>
              <a:t>	$a Fear and desire / $c written by Howard Sackler ; produced by Stanley Kubrick ; associate producer, Martin Perveler.</a:t>
            </a:r>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23537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5721</TotalTime>
  <Words>3143</Words>
  <Application>Microsoft Office PowerPoint</Application>
  <PresentationFormat>On-screen Show (4:3)</PresentationFormat>
  <Paragraphs>505</Paragraphs>
  <Slides>50</Slides>
  <Notes>39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Module 13b Describing Moving Image Resources </vt:lpstr>
      <vt:lpstr>Title</vt:lpstr>
      <vt:lpstr>What’s the Title?</vt:lpstr>
      <vt:lpstr>Title</vt:lpstr>
      <vt:lpstr>Title</vt:lpstr>
      <vt:lpstr>Title?</vt:lpstr>
      <vt:lpstr>Title</vt:lpstr>
      <vt:lpstr>Statement of Responsibility</vt:lpstr>
      <vt:lpstr>Statement of Responsibility</vt:lpstr>
      <vt:lpstr>Variant titles</vt:lpstr>
      <vt:lpstr>Edition Statement</vt:lpstr>
      <vt:lpstr>Publication Statement</vt:lpstr>
      <vt:lpstr>Publication Statement</vt:lpstr>
      <vt:lpstr>Copyright information</vt:lpstr>
      <vt:lpstr>Distribution information</vt:lpstr>
      <vt:lpstr>Manufacture information</vt:lpstr>
      <vt:lpstr>Extent (3.4.1)</vt:lpstr>
      <vt:lpstr>Duration (7.22)</vt:lpstr>
      <vt:lpstr>Sound content (7.18)</vt:lpstr>
      <vt:lpstr>Color content (7.17.3)</vt:lpstr>
      <vt:lpstr>Dimensions (3.5)</vt:lpstr>
      <vt:lpstr>Dimensions (3.5)</vt:lpstr>
      <vt:lpstr>Record content, media,  and carrier type (3.2, 3.3, 6.9)</vt:lpstr>
      <vt:lpstr>Sound Characteristic (3.16)</vt:lpstr>
      <vt:lpstr>Sound Characteristic (3.16)</vt:lpstr>
      <vt:lpstr>Sound Characteristic (3.16)</vt:lpstr>
      <vt:lpstr>Video Characteristic (3.18)</vt:lpstr>
      <vt:lpstr>Video Characteristic (3.18)</vt:lpstr>
      <vt:lpstr>Digital File Characteristic (3.19)</vt:lpstr>
      <vt:lpstr>Digital File Characteristic (3.19)</vt:lpstr>
      <vt:lpstr>Digital File Characteristic (3.19)</vt:lpstr>
      <vt:lpstr>Series Statement</vt:lpstr>
      <vt:lpstr>Notes</vt:lpstr>
      <vt:lpstr>Notes</vt:lpstr>
      <vt:lpstr>Notes</vt:lpstr>
      <vt:lpstr>Notes: Aspect ratio (7.19)</vt:lpstr>
      <vt:lpstr>Notes: Aspect ratio (7.19)</vt:lpstr>
      <vt:lpstr>Notes: Aspect ratio (7.19)</vt:lpstr>
      <vt:lpstr>Notes: Performer, Narrator, Presenter (7.23)</vt:lpstr>
      <vt:lpstr>Notes: Artistic or Technical Credit (7.24)</vt:lpstr>
      <vt:lpstr>Identifier for the manifestation (2.15)</vt:lpstr>
      <vt:lpstr>Record Relationships</vt:lpstr>
      <vt:lpstr>Record Relationships</vt:lpstr>
      <vt:lpstr>Record Relationships</vt:lpstr>
      <vt:lpstr>Record Relationships</vt:lpstr>
      <vt:lpstr>Record Relationships</vt:lpstr>
      <vt:lpstr>Record Relationships</vt:lpstr>
      <vt:lpstr>Exercise </vt:lpstr>
      <vt:lpstr>Module 13 Describing Moving Image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461</cp:revision>
  <dcterms:created xsi:type="dcterms:W3CDTF">2009-02-12T16:45:06Z</dcterms:created>
  <dcterms:modified xsi:type="dcterms:W3CDTF">2013-02-23T01:43:50Z</dcterms:modified>
</cp:coreProperties>
</file>